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51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1"/>
  </p:sldMasterIdLst>
  <p:notesMasterIdLst>
    <p:notesMasterId r:id="rId92"/>
  </p:notesMasterIdLst>
  <p:sldIdLst>
    <p:sldId id="311" r:id="rId2"/>
    <p:sldId id="262" r:id="rId3"/>
    <p:sldId id="258" r:id="rId4"/>
    <p:sldId id="259" r:id="rId5"/>
    <p:sldId id="260" r:id="rId6"/>
    <p:sldId id="345" r:id="rId7"/>
    <p:sldId id="304" r:id="rId8"/>
    <p:sldId id="312" r:id="rId9"/>
    <p:sldId id="348" r:id="rId10"/>
    <p:sldId id="350" r:id="rId11"/>
    <p:sldId id="351" r:id="rId12"/>
    <p:sldId id="354" r:id="rId13"/>
    <p:sldId id="358" r:id="rId14"/>
    <p:sldId id="364" r:id="rId15"/>
    <p:sldId id="365" r:id="rId16"/>
    <p:sldId id="366" r:id="rId17"/>
    <p:sldId id="361" r:id="rId18"/>
    <p:sldId id="362" r:id="rId19"/>
    <p:sldId id="381" r:id="rId20"/>
    <p:sldId id="382" r:id="rId21"/>
    <p:sldId id="356" r:id="rId22"/>
    <p:sldId id="367" r:id="rId23"/>
    <p:sldId id="368" r:id="rId24"/>
    <p:sldId id="369" r:id="rId25"/>
    <p:sldId id="380" r:id="rId26"/>
    <p:sldId id="374" r:id="rId27"/>
    <p:sldId id="375" r:id="rId28"/>
    <p:sldId id="376" r:id="rId29"/>
    <p:sldId id="383" r:id="rId30"/>
    <p:sldId id="384" r:id="rId31"/>
    <p:sldId id="385" r:id="rId32"/>
    <p:sldId id="388" r:id="rId33"/>
    <p:sldId id="389" r:id="rId34"/>
    <p:sldId id="390" r:id="rId35"/>
    <p:sldId id="391" r:id="rId36"/>
    <p:sldId id="346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5" r:id="rId57"/>
    <p:sldId id="294" r:id="rId58"/>
    <p:sldId id="292" r:id="rId59"/>
    <p:sldId id="293" r:id="rId60"/>
    <p:sldId id="263" r:id="rId61"/>
    <p:sldId id="264" r:id="rId62"/>
    <p:sldId id="265" r:id="rId63"/>
    <p:sldId id="266" r:id="rId64"/>
    <p:sldId id="267" r:id="rId65"/>
    <p:sldId id="268" r:id="rId66"/>
    <p:sldId id="269" r:id="rId67"/>
    <p:sldId id="270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FFCC"/>
    <a:srgbClr val="9999FF"/>
    <a:srgbClr val="EEE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9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image" Target="../media/image16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B521E-369F-48B6-8B94-26E3028ABFA8}" type="datetimeFigureOut">
              <a:rPr lang="ko-KR" altLang="en-US" smtClean="0"/>
              <a:t>2014-12-08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32EC5-CAA3-4765-8B3E-19551E7E38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675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2EC5-CAA3-4765-8B3E-19551E7E389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7476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A65EBD-A6FD-4C0C-96F5-2904DD748C36}" type="slidenum">
              <a:rPr lang="ko-KR" altLang="en-US"/>
              <a:pPr/>
              <a:t>69</a:t>
            </a:fld>
            <a:endParaRPr lang="en-US" altLang="ko-KR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6677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EC3F04-9857-4A97-AA96-16D20B1B7059}" type="slidenum">
              <a:rPr lang="ko-KR" altLang="en-US"/>
              <a:pPr/>
              <a:t>70</a:t>
            </a:fld>
            <a:endParaRPr lang="en-US" altLang="ko-KR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0494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923E66-B196-4D64-8B6F-0769391B40B8}" type="slidenum">
              <a:rPr lang="ko-KR" altLang="en-US"/>
              <a:pPr/>
              <a:t>71</a:t>
            </a:fld>
            <a:endParaRPr lang="en-US" altLang="ko-KR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4161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271538-CFA8-435E-837F-3115FE7B7A91}" type="slidenum">
              <a:rPr lang="ko-KR" altLang="en-US"/>
              <a:pPr/>
              <a:t>72</a:t>
            </a:fld>
            <a:endParaRPr lang="en-US" altLang="ko-KR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2023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F1857-2648-4FEE-B7E7-B3E61E1A883B}" type="slidenum">
              <a:rPr lang="ko-KR" altLang="en-US"/>
              <a:pPr/>
              <a:t>73</a:t>
            </a:fld>
            <a:endParaRPr lang="en-US" altLang="ko-KR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5054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A7CB35-F01E-4F56-B784-65F7C9C8744A}" type="slidenum">
              <a:rPr lang="ko-KR" altLang="en-US"/>
              <a:pPr/>
              <a:t>74</a:t>
            </a:fld>
            <a:endParaRPr lang="en-US" altLang="ko-KR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8473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8F5ABE-E96C-43A9-9535-7D0808A297D5}" type="slidenum">
              <a:rPr lang="ko-KR" altLang="en-US"/>
              <a:pPr/>
              <a:t>75</a:t>
            </a:fld>
            <a:endParaRPr lang="en-US" altLang="ko-KR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9083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0D383-83BC-4764-83EB-0B559BF830EA}" type="slidenum">
              <a:rPr lang="ko-KR" altLang="en-US"/>
              <a:pPr/>
              <a:t>76</a:t>
            </a:fld>
            <a:endParaRPr lang="en-US" altLang="ko-KR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7144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81B13-47E1-4848-8959-AB5BB4672B6F}" type="slidenum">
              <a:rPr lang="ko-KR" altLang="en-US"/>
              <a:pPr/>
              <a:t>77</a:t>
            </a:fld>
            <a:endParaRPr lang="en-US" altLang="ko-KR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8142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BD6CE3-8286-4D46-A490-65990C7E2438}" type="slidenum">
              <a:rPr lang="ko-KR" altLang="en-US"/>
              <a:pPr/>
              <a:t>78</a:t>
            </a:fld>
            <a:endParaRPr lang="en-US" altLang="ko-KR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9574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2EC5-CAA3-4765-8B3E-19551E7E389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6586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543EB1-6703-4F25-8391-FC521F468734}" type="slidenum">
              <a:rPr lang="ko-KR" altLang="en-US"/>
              <a:pPr/>
              <a:t>79</a:t>
            </a:fld>
            <a:endParaRPr lang="en-US" altLang="ko-KR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13958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681AB9-614A-4A90-B01C-2CDB92511E02}" type="slidenum">
              <a:rPr lang="ko-KR" altLang="en-US"/>
              <a:pPr/>
              <a:t>80</a:t>
            </a:fld>
            <a:endParaRPr lang="en-US" altLang="ko-KR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1731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8714C-BCE2-43FE-A3C2-6938F0C106FC}" type="slidenum">
              <a:rPr lang="ko-KR" altLang="en-US"/>
              <a:pPr/>
              <a:t>81</a:t>
            </a:fld>
            <a:endParaRPr lang="en-US" altLang="ko-K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5922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766463-B4CF-487D-8054-7250EBA4388A}" type="slidenum">
              <a:rPr lang="ko-KR" altLang="en-US"/>
              <a:pPr/>
              <a:t>82</a:t>
            </a:fld>
            <a:endParaRPr lang="en-US" altLang="ko-KR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7206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413EC-3465-47F0-AB2E-8B573C51469A}" type="slidenum">
              <a:rPr lang="ko-KR" altLang="en-US"/>
              <a:pPr/>
              <a:t>83</a:t>
            </a:fld>
            <a:endParaRPr lang="en-US" altLang="ko-KR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6079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285206-2B64-4D22-AC77-9362886DE339}" type="slidenum">
              <a:rPr lang="ko-KR" altLang="en-US"/>
              <a:pPr/>
              <a:t>84</a:t>
            </a:fld>
            <a:endParaRPr lang="en-US" altLang="ko-K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16810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B29DC-A1AD-4B88-99CF-9A5C5D9337CB}" type="slidenum">
              <a:rPr lang="ko-KR" altLang="en-US"/>
              <a:pPr/>
              <a:t>85</a:t>
            </a:fld>
            <a:endParaRPr lang="en-US" altLang="ko-KR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8641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5362B9-3D6F-4524-9770-123FD3D8EE70}" type="slidenum">
              <a:rPr lang="ko-KR" altLang="en-US"/>
              <a:pPr/>
              <a:t>86</a:t>
            </a:fld>
            <a:endParaRPr lang="en-US" altLang="ko-KR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5504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00F652-0899-4580-AFC3-E5D6B44300EA}" type="slidenum">
              <a:rPr lang="ko-KR" altLang="en-US"/>
              <a:pPr/>
              <a:t>87</a:t>
            </a:fld>
            <a:endParaRPr lang="en-US" altLang="ko-KR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0689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CCD001-328A-440D-BDE2-9C14DD4BB517}" type="slidenum">
              <a:rPr lang="ko-KR" altLang="en-US"/>
              <a:pPr/>
              <a:t>88</a:t>
            </a:fld>
            <a:endParaRPr lang="en-US" altLang="ko-KR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1138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2EC5-CAA3-4765-8B3E-19551E7E389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52131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EA340F-A24B-4AA5-BEE2-DB71D657736F}" type="slidenum">
              <a:rPr lang="ko-KR" altLang="en-US"/>
              <a:pPr/>
              <a:t>89</a:t>
            </a:fld>
            <a:endParaRPr lang="en-US" altLang="ko-K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75515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094A5C-BE43-4D95-A173-E208EC77C5BF}" type="slidenum">
              <a:rPr lang="ko-KR" altLang="en-US"/>
              <a:pPr/>
              <a:t>90</a:t>
            </a:fld>
            <a:endParaRPr lang="en-US" altLang="ko-KR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0568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2EC5-CAA3-4765-8B3E-19551E7E3892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212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2EC5-CAA3-4765-8B3E-19551E7E3892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1209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2EC5-CAA3-4765-8B3E-19551E7E3892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0438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2EC5-CAA3-4765-8B3E-19551E7E3892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254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2EC5-CAA3-4765-8B3E-19551E7E3892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9216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9C3B8-AA1B-4B55-BB75-E26F8180D84C}" type="slidenum">
              <a:rPr lang="ko-KR" altLang="en-US"/>
              <a:pPr/>
              <a:t>68</a:t>
            </a:fld>
            <a:endParaRPr lang="en-US" altLang="ko-KR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7146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838200"/>
            <a:ext cx="6629400" cy="12954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ko-KR" altLang="en-US" noProof="0" smtClean="0"/>
              <a:t>마스터 제목 스타일 편집</a:t>
            </a:r>
            <a:endParaRPr lang="en-US" altLang="ko-KR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91000" y="4876800"/>
            <a:ext cx="4495800" cy="1066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ko-KR" altLang="en-US" noProof="0" smtClean="0"/>
              <a:t>마스터 부제목 스타일 편집</a:t>
            </a:r>
            <a:endParaRPr lang="en-US" altLang="ko-KR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45676E6-A8F3-4ECE-A366-DB4BE6D204F6}" type="datetime1">
              <a:rPr lang="en-US" altLang="ko-KR" smtClean="0"/>
              <a:t>12/8/2014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E55562E-AF4D-4C28-BA8E-DB56B11374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76C8C0-DCA5-481F-85DB-E1BD70D18175}" type="datetime1">
              <a:rPr lang="en-US" altLang="ko-KR" smtClean="0"/>
              <a:t>12/8/2014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60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38950" y="381000"/>
            <a:ext cx="2076450" cy="56388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076950" cy="56388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7DC8E1-1989-4E59-80D3-C1F473C5B4BE}" type="datetime1">
              <a:rPr lang="en-US" altLang="ko-KR" smtClean="0"/>
              <a:t>12/8/2014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7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1600200" y="381000"/>
            <a:ext cx="7010400" cy="6858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4000500" cy="2362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00500" cy="2362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533400" y="4038600"/>
            <a:ext cx="4000500" cy="2362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86300" y="4038600"/>
            <a:ext cx="4000500" cy="2362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57912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4495800" y="6537325"/>
            <a:ext cx="457200" cy="244475"/>
          </a:xfrm>
        </p:spPr>
        <p:txBody>
          <a:bodyPr/>
          <a:lstStyle>
            <a:lvl1pPr>
              <a:defRPr/>
            </a:lvl1pPr>
          </a:lstStyle>
          <a:p>
            <a:fld id="{78B9C903-75F5-4D77-979B-6F0D17B85DE9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29117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381000"/>
            <a:ext cx="7010400" cy="6858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00500" cy="4876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00500" cy="2362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86300" y="4038600"/>
            <a:ext cx="4000500" cy="2362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>
          <a:xfrm>
            <a:off x="57912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4495800" y="6537325"/>
            <a:ext cx="457200" cy="244475"/>
          </a:xfrm>
        </p:spPr>
        <p:txBody>
          <a:bodyPr/>
          <a:lstStyle>
            <a:lvl1pPr>
              <a:defRPr/>
            </a:lvl1pPr>
          </a:lstStyle>
          <a:p>
            <a:fld id="{6B593A76-975B-4EE5-B43A-2AF1DDC3BF46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540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111BDB-5279-4B84-93E1-5C1E518CAE0B}" type="datetime1">
              <a:rPr lang="en-US" altLang="ko-KR" smtClean="0"/>
              <a:t>12/8/2014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0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9732E9-ABE0-4F6D-8920-D66EE222149E}" type="datetime1">
              <a:rPr lang="en-US" altLang="ko-KR" smtClean="0"/>
              <a:t>12/8/2014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4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7526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38700" y="17526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17D0B3-AF36-457E-9411-84C4D607D6B2}" type="datetime1">
              <a:rPr lang="en-US" altLang="ko-KR" smtClean="0"/>
              <a:t>12/8/2014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E210D2-7333-4BAB-A31A-55D3D7FCA9AC}" type="datetime1">
              <a:rPr lang="en-US" altLang="ko-KR" smtClean="0"/>
              <a:t>12/8/2014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34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E567B9-CC7B-4801-A1B4-815AE0976E02}" type="datetime1">
              <a:rPr lang="en-US" altLang="ko-KR" smtClean="0"/>
              <a:t>12/8/2014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5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DB9967-68D7-453B-942B-50CDC279D9F3}" type="datetime1">
              <a:rPr lang="en-US" altLang="ko-KR" smtClean="0"/>
              <a:t>12/8/2014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5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432983-78BC-4DC1-B15C-72856D83D7C6}" type="datetime1">
              <a:rPr lang="en-US" altLang="ko-KR" smtClean="0"/>
              <a:t>12/8/2014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2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7B5658-AAE6-4B68-96E0-9E17E39DBFB6}" type="datetime1">
              <a:rPr lang="en-US" altLang="ko-KR" smtClean="0"/>
              <a:t>12/8/2014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1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76600" y="381000"/>
            <a:ext cx="5562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52600"/>
            <a:ext cx="8305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altLang="ko-KR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a typeface="굴림" charset="-127"/>
              </a:defRPr>
            </a:lvl1pPr>
          </a:lstStyle>
          <a:p>
            <a:fld id="{55205F9E-6CC1-462D-8248-BCC0CD0B9BA7}" type="datetime1">
              <a:rPr lang="en-US" altLang="ko-KR" smtClean="0"/>
              <a:t>12/8/2014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a typeface="굴림" charset="-127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a typeface="굴림" charset="-127"/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l" rtl="0" eaLnBrk="1" fontAlgn="base" latinLnBrk="1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hyperlink" Target="&#44256;&#51221;&#49324;&#51060;&#53364;.mp4" TargetMode="External"/><Relationship Id="rId4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54028;&#46972;&#47700;&#53440;&#49892;&#47536;&#45908;&#44032;&#44277;.mp4" TargetMode="Externa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&#44592;&#44228;&#49884;&#48044;.mp4" TargetMode="External"/><Relationship Id="rId3" Type="http://schemas.openxmlformats.org/officeDocument/2006/relationships/image" Target="../media/image127.png"/><Relationship Id="rId7" Type="http://schemas.openxmlformats.org/officeDocument/2006/relationships/image" Target="../media/image117.gi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48128;&#47553;&#49884;&#48044;&#47112;&#51060;&#49496;.mp4" TargetMode="Externa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gif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hyperlink" Target="&#44148;&#46300;&#47540;.avi" TargetMode="External"/><Relationship Id="rId4" Type="http://schemas.openxmlformats.org/officeDocument/2006/relationships/image" Target="../media/image1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gif"/><Relationship Id="rId4" Type="http://schemas.openxmlformats.org/officeDocument/2006/relationships/hyperlink" Target="&#49828;&#53356;&#47448;&#44032;&#44277;.mp4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gif"/><Relationship Id="rId4" Type="http://schemas.openxmlformats.org/officeDocument/2006/relationships/hyperlink" Target="&#49440;&#48152;&#49828;&#53356;&#47448;.mp4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gif"/><Relationship Id="rId3" Type="http://schemas.openxmlformats.org/officeDocument/2006/relationships/image" Target="../media/image146.png"/><Relationship Id="rId7" Type="http://schemas.openxmlformats.org/officeDocument/2006/relationships/hyperlink" Target="&#54032;&#45356;.mp4" TargetMode="Externa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7.png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hyperlink" Target="&#48708;&#44396;&#47732;&#47116;&#51592;.avi" TargetMode="External"/><Relationship Id="rId4" Type="http://schemas.openxmlformats.org/officeDocument/2006/relationships/image" Target="../media/image15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58.png"/><Relationship Id="rId5" Type="http://schemas.openxmlformats.org/officeDocument/2006/relationships/image" Target="../media/image163.png"/><Relationship Id="rId10" Type="http://schemas.openxmlformats.org/officeDocument/2006/relationships/image" Target="../media/image157.png"/><Relationship Id="rId4" Type="http://schemas.openxmlformats.org/officeDocument/2006/relationships/image" Target="../media/image162.png"/><Relationship Id="rId9" Type="http://schemas.openxmlformats.org/officeDocument/2006/relationships/image" Target="../media/image1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5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7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1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3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3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7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5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78.png"/><Relationship Id="rId4" Type="http://schemas.openxmlformats.org/officeDocument/2006/relationships/image" Target="../media/image176.png"/><Relationship Id="rId9" Type="http://schemas.openxmlformats.org/officeDocument/2006/relationships/image" Target="../media/image15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9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7.png"/><Relationship Id="rId5" Type="http://schemas.openxmlformats.org/officeDocument/2006/relationships/image" Target="../media/image181.png"/><Relationship Id="rId10" Type="http://schemas.openxmlformats.org/officeDocument/2006/relationships/image" Target="../media/image183.png"/><Relationship Id="rId4" Type="http://schemas.openxmlformats.org/officeDocument/2006/relationships/image" Target="../media/image180.png"/><Relationship Id="rId9" Type="http://schemas.openxmlformats.org/officeDocument/2006/relationships/hyperlink" Target="250ttsy.avi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8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7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gnex1.com/product/A2000','BA" TargetMode="External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1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special.avi" TargetMode="External"/><Relationship Id="rId3" Type="http://schemas.openxmlformats.org/officeDocument/2006/relationships/image" Target="../media/image193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7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Relationship Id="rId9" Type="http://schemas.openxmlformats.org/officeDocument/2006/relationships/image" Target="../media/image18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9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20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3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5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7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20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2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openxmlformats.org/officeDocument/2006/relationships/image" Target="../media/image13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2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948264" y="6093296"/>
            <a:ext cx="1999265" cy="646331"/>
          </a:xfrm>
          <a:prstGeom prst="rect">
            <a:avLst/>
          </a:prstGeom>
          <a:noFill/>
          <a:effectLst/>
          <a:scene3d>
            <a:camera prst="orthographicFront"/>
            <a:lightRig rig="sunrise" dir="t"/>
          </a:scene3d>
          <a:sp3d prstMaterial="metal">
            <a:bevelT prst="relaxedInset"/>
            <a:contourClr>
              <a:srgbClr val="FF0000"/>
            </a:contourClr>
          </a:sp3d>
        </p:spPr>
        <p:txBody>
          <a:bodyPr wrap="none" lIns="91440" tIns="45720" rIns="91440" bIns="45720">
            <a:spAutoFit/>
            <a:sp3d extrusionH="57150" prstMaterial="metal">
              <a:bevelT w="50800" h="38100" prst="riblet"/>
              <a:bevelB w="38100" h="38100"/>
            </a:sp3d>
          </a:bodyPr>
          <a:lstStyle/>
          <a:p>
            <a:pPr algn="ctr"/>
            <a:r>
              <a:rPr lang="ko-KR" alt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설아테</a:t>
            </a:r>
            <a:r>
              <a:rPr lang="ko-KR" alt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HY견고딕" pitchFamily="18" charset="-127"/>
                <a:ea typeface="HY견고딕" pitchFamily="18" charset="-127"/>
              </a:rPr>
              <a:t>크</a:t>
            </a:r>
            <a:endParaRPr lang="en-US" altLang="ko-KR" sz="4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133600" y="1124744"/>
            <a:ext cx="70104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altLang="ko-KR" kern="0" dirty="0" err="1" smtClean="0">
                <a:ea typeface="HY견고딕" pitchFamily="18" charset="-127"/>
              </a:rPr>
              <a:t>QuickCADCAM</a:t>
            </a:r>
            <a:r>
              <a:rPr lang="en-US" altLang="ko-KR" kern="0" dirty="0" smtClean="0">
                <a:ea typeface="HY견고딕" pitchFamily="18" charset="-127"/>
              </a:rPr>
              <a:t> </a:t>
            </a:r>
            <a:r>
              <a:rPr lang="ko-KR" altLang="en-US" kern="0" dirty="0" smtClean="0">
                <a:ea typeface="HY견고딕" pitchFamily="18" charset="-127"/>
              </a:rPr>
              <a:t>제안</a:t>
            </a:r>
            <a:r>
              <a:rPr lang="ko-KR" altLang="en-US" kern="0" dirty="0">
                <a:ea typeface="HY견고딕" pitchFamily="18" charset="-127"/>
              </a:rPr>
              <a:t>서</a:t>
            </a:r>
          </a:p>
        </p:txBody>
      </p:sp>
    </p:spTree>
    <p:extLst>
      <p:ext uri="{BB962C8B-B14F-4D97-AF65-F5344CB8AC3E}">
        <p14:creationId xmlns:p14="http://schemas.microsoft.com/office/powerpoint/2010/main" val="232596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2.5d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조각 기능 추가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22" y="1647704"/>
            <a:ext cx="2985120" cy="223884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05760"/>
            <a:ext cx="2831232" cy="21234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742" y="2852936"/>
            <a:ext cx="4752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사용자 정의 높이에서 </a:t>
            </a:r>
            <a:r>
              <a:rPr lang="en-US" altLang="ko-KR" dirty="0"/>
              <a:t>2d </a:t>
            </a:r>
            <a:r>
              <a:rPr lang="ko-KR" altLang="en-US" dirty="0"/>
              <a:t>드라이브 커브 내측을 </a:t>
            </a:r>
            <a:r>
              <a:rPr lang="en-US" altLang="ko-KR" dirty="0" smtClean="0"/>
              <a:t>2.5d </a:t>
            </a:r>
            <a:r>
              <a:rPr lang="ko-KR" altLang="en-US" dirty="0" smtClean="0"/>
              <a:t>조각합니다</a:t>
            </a:r>
            <a:r>
              <a:rPr lang="en-US" altLang="ko-KR" dirty="0"/>
              <a:t>. </a:t>
            </a:r>
          </a:p>
          <a:p>
            <a:r>
              <a:rPr lang="ko-KR" altLang="en-US" dirty="0" err="1"/>
              <a:t>황삭</a:t>
            </a:r>
            <a:r>
              <a:rPr lang="ko-KR" altLang="en-US" dirty="0"/>
              <a:t> 및 </a:t>
            </a:r>
            <a:r>
              <a:rPr lang="ko-KR" altLang="en-US" dirty="0" err="1"/>
              <a:t>정삭</a:t>
            </a:r>
            <a:r>
              <a:rPr lang="ko-KR" altLang="en-US" dirty="0"/>
              <a:t> 조각 사이클이 지원됩니다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1812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5112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2.5d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조각 기능 및 페이스 </a:t>
            </a:r>
            <a:r>
              <a:rPr lang="ko-KR" altLang="en-US" sz="28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밀링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-1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88" y="1628800"/>
            <a:ext cx="2913112" cy="218483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60" y="4009560"/>
            <a:ext cx="2985120" cy="223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4881934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/>
              <a:t>QuickCADCAM</a:t>
            </a:r>
            <a:r>
              <a:rPr lang="en-US" altLang="ko-KR" dirty="0" smtClean="0"/>
              <a:t> V7.4</a:t>
            </a:r>
            <a:r>
              <a:rPr lang="ko-KR" altLang="en-US" dirty="0" smtClean="0"/>
              <a:t>의 </a:t>
            </a:r>
            <a:r>
              <a:rPr lang="ko-KR" altLang="en-US" dirty="0" err="1" smtClean="0"/>
              <a:t>페이스밀</a:t>
            </a:r>
            <a:r>
              <a:rPr lang="ko-KR" altLang="en-US" dirty="0" smtClean="0"/>
              <a:t> 기능은 가공 영역을 최적화 분석하여 최적 공구 경로를 생성해 줍니다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300972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닫힌 </a:t>
            </a:r>
            <a:r>
              <a:rPr lang="en-US" altLang="ko-KR" dirty="0" smtClean="0"/>
              <a:t>2d </a:t>
            </a:r>
            <a:r>
              <a:rPr lang="ko-KR" altLang="en-US" dirty="0" smtClean="0"/>
              <a:t>드라이브 커브를 코너 </a:t>
            </a:r>
            <a:r>
              <a:rPr lang="en-US" altLang="ko-KR" dirty="0" smtClean="0"/>
              <a:t>2.5d </a:t>
            </a:r>
            <a:r>
              <a:rPr lang="ko-KR" altLang="en-US" dirty="0" smtClean="0"/>
              <a:t>윤곽 가공은 물론 </a:t>
            </a:r>
            <a:r>
              <a:rPr lang="ko-KR" altLang="en-US" dirty="0" err="1" smtClean="0"/>
              <a:t>황삭과</a:t>
            </a:r>
            <a:r>
              <a:rPr lang="ko-KR" altLang="en-US" dirty="0" smtClean="0"/>
              <a:t> 다양한 조각 기능을 제공합니다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67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페이스 </a:t>
            </a:r>
            <a:r>
              <a:rPr lang="ko-KR" altLang="en-US" sz="2800" dirty="0" err="1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밀링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</a:t>
            </a:r>
            <a:r>
              <a:rPr lang="en-US" altLang="ko-KR" sz="28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68" y="1772816"/>
            <a:ext cx="2913112" cy="218483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221088"/>
            <a:ext cx="2804282" cy="2103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4588460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/>
              <a:t>QuickCADCAM</a:t>
            </a:r>
            <a:r>
              <a:rPr lang="en-US" altLang="ko-KR" dirty="0" smtClean="0"/>
              <a:t> V7.4</a:t>
            </a:r>
            <a:r>
              <a:rPr lang="ko-KR" altLang="en-US" dirty="0" smtClean="0"/>
              <a:t>은 </a:t>
            </a:r>
            <a:r>
              <a:rPr lang="en-US" altLang="ko-KR" dirty="0" smtClean="0"/>
              <a:t>2d </a:t>
            </a:r>
            <a:r>
              <a:rPr lang="ko-KR" altLang="en-US" dirty="0" smtClean="0"/>
              <a:t>커브를 분석 가장 효율적인 가공 방향을 결정합니다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사용자의 제어에 의한 공구경로의 생성</a:t>
            </a:r>
            <a:r>
              <a:rPr lang="en-US" altLang="ko-KR" dirty="0" smtClean="0"/>
              <a:t>, </a:t>
            </a:r>
            <a:r>
              <a:rPr lang="ko-KR" altLang="en-US" dirty="0" smtClean="0"/>
              <a:t>즉 진입</a:t>
            </a:r>
            <a:r>
              <a:rPr lang="en-US" altLang="ko-KR" dirty="0" smtClean="0"/>
              <a:t>. </a:t>
            </a:r>
            <a:r>
              <a:rPr lang="ko-KR" altLang="en-US" dirty="0" smtClean="0"/>
              <a:t>퇴출의 연장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/>
              <a:t>에니메이션은</a:t>
            </a:r>
            <a:r>
              <a:rPr lang="ko-KR" altLang="en-US" dirty="0"/>
              <a:t> 비활성 최적화 가공 각도 옵션의 </a:t>
            </a:r>
            <a:r>
              <a:rPr lang="ko-KR" altLang="en-US" dirty="0" err="1"/>
              <a:t>면삭</a:t>
            </a:r>
            <a:r>
              <a:rPr lang="ko-KR" altLang="en-US" dirty="0"/>
              <a:t> </a:t>
            </a:r>
            <a:r>
              <a:rPr lang="ko-KR" altLang="en-US" dirty="0" err="1"/>
              <a:t>밀링</a:t>
            </a:r>
            <a:r>
              <a:rPr lang="ko-KR" altLang="en-US" dirty="0"/>
              <a:t> 공구경로를 보여줍니다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2564904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/>
              <a:t>QuickCADCAM</a:t>
            </a:r>
            <a:r>
              <a:rPr lang="en-US" altLang="ko-KR" dirty="0" smtClean="0"/>
              <a:t> V7.4</a:t>
            </a:r>
            <a:r>
              <a:rPr lang="ko-KR" altLang="en-US" dirty="0" smtClean="0"/>
              <a:t>은 </a:t>
            </a:r>
            <a:r>
              <a:rPr lang="en-US" altLang="ko-KR" dirty="0" smtClean="0"/>
              <a:t>2d </a:t>
            </a:r>
            <a:r>
              <a:rPr lang="ko-KR" altLang="en-US" dirty="0" smtClean="0"/>
              <a:t>커브를 분석 가장 효율적인 가공 방향을 결정합니다</a:t>
            </a:r>
            <a:r>
              <a:rPr lang="en-US" altLang="ko-KR" dirty="0" smtClean="0"/>
              <a:t>. </a:t>
            </a:r>
            <a:r>
              <a:rPr lang="ko-KR" altLang="en-US" dirty="0"/>
              <a:t>가공 횟수가 최소화가 될 수 있는 곳의 방향을 자동으로 결정합니다</a:t>
            </a:r>
            <a:r>
              <a:rPr lang="en-US" altLang="ko-KR" dirty="0"/>
              <a:t>. </a:t>
            </a:r>
          </a:p>
          <a:p>
            <a:r>
              <a:rPr lang="ko-KR" altLang="en-US" dirty="0" err="1"/>
              <a:t>에니메이션은</a:t>
            </a:r>
            <a:r>
              <a:rPr lang="ko-KR" altLang="en-US" dirty="0"/>
              <a:t> 활성 최적화 가공 각도 옵션의 </a:t>
            </a:r>
            <a:r>
              <a:rPr lang="ko-KR" altLang="en-US" dirty="0" err="1"/>
              <a:t>면삭</a:t>
            </a:r>
            <a:r>
              <a:rPr lang="ko-KR" altLang="en-US" dirty="0"/>
              <a:t> </a:t>
            </a:r>
            <a:r>
              <a:rPr lang="ko-KR" altLang="en-US" dirty="0" err="1"/>
              <a:t>밀링</a:t>
            </a:r>
            <a:r>
              <a:rPr lang="ko-KR" altLang="en-US" dirty="0"/>
              <a:t> 공구경로를 보여줍니다</a:t>
            </a:r>
            <a:r>
              <a:rPr lang="en-US" altLang="ko-KR" dirty="0"/>
              <a:t>.</a:t>
            </a:r>
            <a:endParaRPr lang="en-US" altLang="ko-K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11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페이스 </a:t>
            </a:r>
            <a:r>
              <a:rPr lang="ko-KR" altLang="en-US" sz="2800" dirty="0" err="1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밀링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</a:t>
            </a:r>
            <a:r>
              <a:rPr lang="en-US" altLang="ko-KR" sz="28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261" y="1988840"/>
            <a:ext cx="3153139" cy="2364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2856167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전체 영역에 대하여 단일 가공으로 가공을 제공합니다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최적화 가공 각도로 적용될 수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주</a:t>
            </a:r>
            <a:r>
              <a:rPr lang="en-US" altLang="ko-KR" dirty="0"/>
              <a:t>: </a:t>
            </a:r>
            <a:r>
              <a:rPr lang="ko-KR" altLang="en-US" dirty="0"/>
              <a:t>공구 직경은 가공 영역 폭과 같거나 보다 </a:t>
            </a:r>
            <a:r>
              <a:rPr lang="ko-KR" altLang="en-US" dirty="0" err="1"/>
              <a:t>크게될</a:t>
            </a:r>
            <a:r>
              <a:rPr lang="ko-KR" altLang="en-US" dirty="0"/>
              <a:t> 것입니다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 </a:t>
            </a:r>
          </a:p>
          <a:p>
            <a:r>
              <a:rPr lang="ko-KR" altLang="en-US" dirty="0"/>
              <a:t>단일 가공 옵션은 추가 </a:t>
            </a:r>
            <a:r>
              <a:rPr lang="ko-KR" altLang="en-US" dirty="0" err="1"/>
              <a:t>에니메이션에</a:t>
            </a:r>
            <a:r>
              <a:rPr lang="ko-KR" altLang="en-US" dirty="0"/>
              <a:t> 대해 적용됩니다</a:t>
            </a:r>
            <a:endParaRPr lang="ko-KR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14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탭 기능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77673"/>
            <a:ext cx="3273152" cy="245486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4356608"/>
            <a:ext cx="3131990" cy="2348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1" y="2292506"/>
            <a:ext cx="4824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  <a:p>
            <a:r>
              <a:rPr lang="ko-KR" altLang="en-US" dirty="0" err="1"/>
              <a:t>피쳐는</a:t>
            </a:r>
            <a:r>
              <a:rPr lang="ko-KR" altLang="en-US" dirty="0"/>
              <a:t> 제공 커브에 일반적으로 탭을 만드는 것을 </a:t>
            </a:r>
            <a:r>
              <a:rPr lang="ko-KR" altLang="en-US" dirty="0" smtClean="0"/>
              <a:t>허용하며</a:t>
            </a:r>
            <a:r>
              <a:rPr lang="en-US" altLang="ko-KR" dirty="0" smtClean="0"/>
              <a:t>,</a:t>
            </a:r>
            <a:r>
              <a:rPr lang="ko-KR" altLang="en-US" dirty="0" smtClean="0"/>
              <a:t>탭은 </a:t>
            </a:r>
            <a:r>
              <a:rPr lang="ko-KR" altLang="en-US" dirty="0"/>
              <a:t>드라이브 커브에 속할 지정된 점에서 생성될 것입니다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 </a:t>
            </a:r>
            <a:r>
              <a:rPr lang="ko-KR" altLang="en-US" dirty="0" err="1"/>
              <a:t>피쳐는</a:t>
            </a:r>
            <a:r>
              <a:rPr lang="ko-KR" altLang="en-US" dirty="0"/>
              <a:t> 또한 장래 탭의 폭과 높이를 지정하는 기능을 제공합니다</a:t>
            </a:r>
            <a:r>
              <a:rPr lang="en-US" altLang="ko-KR" dirty="0"/>
              <a:t>. </a:t>
            </a:r>
          </a:p>
          <a:p>
            <a:r>
              <a:rPr lang="ko-KR" altLang="en-US" dirty="0" err="1" smtClean="0"/>
              <a:t>에니메이션은</a:t>
            </a:r>
            <a:r>
              <a:rPr lang="ko-KR" altLang="en-US" dirty="0" smtClean="0"/>
              <a:t> </a:t>
            </a:r>
            <a:r>
              <a:rPr lang="ko-KR" altLang="en-US" dirty="0"/>
              <a:t>표준 설정의 가공 공정을 보여줍니다</a:t>
            </a:r>
            <a:endParaRPr lang="ko-KR" altLang="en-US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530120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에니메이션은</a:t>
            </a:r>
            <a:r>
              <a:rPr lang="ko-KR" altLang="en-US" dirty="0"/>
              <a:t> </a:t>
            </a:r>
            <a:r>
              <a:rPr lang="en-US" altLang="ko-KR" dirty="0"/>
              <a:t>"</a:t>
            </a:r>
            <a:r>
              <a:rPr lang="ko-KR" altLang="en-US" dirty="0"/>
              <a:t>탭</a:t>
            </a:r>
            <a:r>
              <a:rPr lang="en-US" altLang="ko-KR" dirty="0"/>
              <a:t>" </a:t>
            </a:r>
            <a:r>
              <a:rPr lang="ko-KR" altLang="en-US" dirty="0"/>
              <a:t>옵션 </a:t>
            </a:r>
            <a:r>
              <a:rPr lang="ko-KR" altLang="en-US" dirty="0" err="1"/>
              <a:t>사용가의</a:t>
            </a:r>
            <a:r>
              <a:rPr lang="ko-KR" altLang="en-US" dirty="0"/>
              <a:t> 동일 공구경로를 보여줍니다</a:t>
            </a:r>
          </a:p>
        </p:txBody>
      </p:sp>
    </p:spTree>
    <p:extLst>
      <p:ext uri="{BB962C8B-B14F-4D97-AF65-F5344CB8AC3E}">
        <p14:creationId xmlns:p14="http://schemas.microsoft.com/office/powerpoint/2010/main" val="243680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다양 포켓 </a:t>
            </a:r>
            <a:r>
              <a:rPr lang="ko-KR" altLang="en-US" sz="28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황삭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패턴 지원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199798"/>
            <a:ext cx="3017912" cy="2263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785" y="2623339"/>
            <a:ext cx="4795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지정 가공 높이에서 </a:t>
            </a:r>
            <a:r>
              <a:rPr lang="en-US" altLang="ko-KR" dirty="0"/>
              <a:t>2d </a:t>
            </a:r>
            <a:r>
              <a:rPr lang="ko-KR" altLang="en-US" dirty="0"/>
              <a:t>드라이브 커브 베이스 </a:t>
            </a:r>
            <a:r>
              <a:rPr lang="ko-KR" altLang="en-US" dirty="0" err="1"/>
              <a:t>황삭</a:t>
            </a:r>
            <a:r>
              <a:rPr lang="ko-KR" altLang="en-US" dirty="0"/>
              <a:t> 패턴</a:t>
            </a:r>
            <a:r>
              <a:rPr lang="en-US" altLang="ko-KR" dirty="0"/>
              <a:t>.</a:t>
            </a:r>
          </a:p>
          <a:p>
            <a:r>
              <a:rPr lang="ko-KR" altLang="en-US" dirty="0" smtClean="0"/>
              <a:t>다음과 같은 다양한 </a:t>
            </a:r>
            <a:r>
              <a:rPr lang="ko-KR" altLang="en-US" dirty="0" err="1" smtClean="0"/>
              <a:t>황삭</a:t>
            </a:r>
            <a:r>
              <a:rPr lang="ko-KR" altLang="en-US" dirty="0" smtClean="0"/>
              <a:t> </a:t>
            </a:r>
            <a:r>
              <a:rPr lang="ko-KR" altLang="en-US" dirty="0"/>
              <a:t>패턴 사용할 수 있음</a:t>
            </a:r>
            <a:r>
              <a:rPr lang="en-US" altLang="ko-KR" dirty="0"/>
              <a:t>: </a:t>
            </a:r>
            <a:r>
              <a:rPr lang="ko-KR" altLang="en-US" dirty="0" smtClean="0"/>
              <a:t>옵셋 </a:t>
            </a:r>
            <a:r>
              <a:rPr lang="en-US" altLang="ko-KR" dirty="0"/>
              <a:t>,</a:t>
            </a:r>
            <a:r>
              <a:rPr lang="ko-KR" altLang="en-US" dirty="0"/>
              <a:t>평행 및 고속가공</a:t>
            </a:r>
            <a:endParaRPr lang="ko-KR" altLang="en-US" dirty="0">
              <a:effectLst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96175"/>
            <a:ext cx="2505472" cy="1879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4748951"/>
            <a:ext cx="479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각 경로 가공 후 경로 </a:t>
            </a:r>
            <a:r>
              <a:rPr lang="ko-KR" altLang="en-US" dirty="0" err="1" smtClean="0"/>
              <a:t>이동시</a:t>
            </a:r>
            <a:r>
              <a:rPr lang="ko-KR" altLang="en-US" dirty="0" smtClean="0"/>
              <a:t> 루프 패턴으로 이동하여 고속가공에 적합하도록 </a:t>
            </a:r>
            <a:r>
              <a:rPr lang="ko-KR" altLang="en-US" dirty="0" err="1" smtClean="0"/>
              <a:t>스플라인</a:t>
            </a:r>
            <a:r>
              <a:rPr lang="ko-KR" altLang="en-US" dirty="0" smtClean="0"/>
              <a:t> 이동 지원하여 생산성 증대</a:t>
            </a:r>
            <a:endParaRPr lang="ko-KR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02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영역 및 레벨 단위 가공 순서 정의 기능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620375"/>
            <a:ext cx="3024336" cy="22682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55537"/>
            <a:ext cx="2942226" cy="2206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833" y="2717578"/>
            <a:ext cx="5083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에니메이션은</a:t>
            </a:r>
            <a:r>
              <a:rPr lang="ko-KR" altLang="en-US" dirty="0"/>
              <a:t> 영역에 의한 </a:t>
            </a:r>
            <a:r>
              <a:rPr lang="ko-KR" altLang="en-US" dirty="0" err="1"/>
              <a:t>쏘팅을</a:t>
            </a:r>
            <a:r>
              <a:rPr lang="ko-KR" altLang="en-US" dirty="0"/>
              <a:t> 보여줍니다</a:t>
            </a:r>
            <a:endParaRPr lang="ko-KR" altLang="en-US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4820959"/>
            <a:ext cx="5083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에니메이션은</a:t>
            </a:r>
            <a:r>
              <a:rPr lang="ko-KR" altLang="en-US" dirty="0"/>
              <a:t> 레벨에 의한 </a:t>
            </a:r>
            <a:r>
              <a:rPr lang="ko-KR" altLang="en-US" dirty="0" err="1"/>
              <a:t>쏘팅을</a:t>
            </a:r>
            <a:r>
              <a:rPr lang="ko-KR" altLang="en-US" dirty="0"/>
              <a:t> 보입니다</a:t>
            </a:r>
            <a:r>
              <a:rPr lang="en-US" altLang="ko-KR" dirty="0"/>
              <a:t>.</a:t>
            </a:r>
            <a:endParaRPr lang="ko-KR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960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포켓 패턴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862" y="1625608"/>
            <a:ext cx="3413625" cy="256021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52647"/>
            <a:ext cx="3270604" cy="2452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4820959"/>
            <a:ext cx="5083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이 형식은 다중 깊이에 대해 평행 가공을 생성할 것입니다</a:t>
            </a:r>
            <a:r>
              <a:rPr lang="en-US" altLang="ko-KR" dirty="0"/>
              <a:t>. </a:t>
            </a:r>
            <a:r>
              <a:rPr lang="en-US" altLang="ko-KR" dirty="0" err="1"/>
              <a:t>xy</a:t>
            </a:r>
            <a:r>
              <a:rPr lang="ko-KR" altLang="en-US" dirty="0"/>
              <a:t>로 가공 각도는 가공이 평행될 오리엔테이션으로 정의를 설정할 수 있습니다</a:t>
            </a:r>
            <a:endParaRPr lang="ko-KR" altLang="en-US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2708920"/>
            <a:ext cx="5083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이 형식은 선택된 드라이브 커브로 </a:t>
            </a:r>
            <a:r>
              <a:rPr lang="ko-KR" altLang="en-US" dirty="0" err="1"/>
              <a:t>부터</a:t>
            </a:r>
            <a:r>
              <a:rPr lang="ko-KR" altLang="en-US" dirty="0"/>
              <a:t> </a:t>
            </a:r>
            <a:r>
              <a:rPr lang="ko-KR" altLang="en-US" dirty="0" err="1"/>
              <a:t>옵셋될</a:t>
            </a:r>
            <a:r>
              <a:rPr lang="ko-KR" altLang="en-US" dirty="0"/>
              <a:t> 다중 깊이에 대한 다중 가공을 생성할 것입니다</a:t>
            </a:r>
            <a:endParaRPr lang="ko-KR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713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고속가공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(HSM)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20375"/>
            <a:ext cx="3456384" cy="2592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2060848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고속가공 </a:t>
            </a:r>
            <a:r>
              <a:rPr lang="ko-KR" altLang="en-US" dirty="0" err="1"/>
              <a:t>황삭</a:t>
            </a:r>
            <a:r>
              <a:rPr lang="ko-KR" altLang="en-US" dirty="0"/>
              <a:t> 전략은 가공 조건이 상향가공 일정 옵셋 </a:t>
            </a:r>
            <a:r>
              <a:rPr lang="ko-KR" altLang="en-US" dirty="0" err="1"/>
              <a:t>황삭</a:t>
            </a:r>
            <a:r>
              <a:rPr lang="ko-KR" altLang="en-US" dirty="0"/>
              <a:t> 전략에 비하여 큰 개선을 제공하여 거의 일정을 유지함을 확신합니다</a:t>
            </a:r>
            <a:r>
              <a:rPr lang="en-US" altLang="ko-KR" dirty="0"/>
              <a:t>. </a:t>
            </a:r>
            <a:r>
              <a:rPr lang="ko-KR" altLang="en-US" dirty="0"/>
              <a:t>전략은 남은 소재를 점차적으로 소재를 삭제하고 소재와의 공구의 약속 체적을 일정하게 측정하여 전체 폭 가공을 피합니다</a:t>
            </a:r>
            <a:r>
              <a:rPr lang="en-US" altLang="ko-KR" dirty="0"/>
              <a:t>. </a:t>
            </a:r>
            <a:r>
              <a:rPr lang="ko-KR" altLang="en-US" dirty="0"/>
              <a:t>그것은 전체 가공 시간을 줄이고 보다 높은 </a:t>
            </a:r>
            <a:r>
              <a:rPr lang="ko-KR" altLang="en-US" dirty="0" err="1"/>
              <a:t>피이드레이트에서</a:t>
            </a:r>
            <a:r>
              <a:rPr lang="ko-KR" altLang="en-US" dirty="0"/>
              <a:t> 소재 </a:t>
            </a:r>
            <a:r>
              <a:rPr lang="ko-KR" altLang="en-US" dirty="0" err="1"/>
              <a:t>삭제률을</a:t>
            </a:r>
            <a:r>
              <a:rPr lang="ko-KR" altLang="en-US" dirty="0"/>
              <a:t> 증가시키는 것을 허용하여 공구에 대해 부하 안정성을 보장해줍니다</a:t>
            </a:r>
            <a:r>
              <a:rPr lang="en-US" altLang="ko-KR" dirty="0"/>
              <a:t>.</a:t>
            </a:r>
            <a:endParaRPr lang="ko-KR" altLang="en-US" dirty="0"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4300061"/>
            <a:ext cx="654285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이점</a:t>
            </a:r>
            <a:r>
              <a:rPr lang="en-US" altLang="ko-KR" dirty="0"/>
              <a:t>:</a:t>
            </a:r>
          </a:p>
          <a:p>
            <a:r>
              <a:rPr lang="en-US" altLang="ko-KR" sz="1600" dirty="0"/>
              <a:t>·</a:t>
            </a:r>
            <a:r>
              <a:rPr lang="ko-KR" altLang="en-US" sz="1600" dirty="0"/>
              <a:t>       가공 사이클 시간에 감소</a:t>
            </a:r>
          </a:p>
          <a:p>
            <a:r>
              <a:rPr lang="en-US" altLang="ko-KR" sz="1600" dirty="0"/>
              <a:t>·</a:t>
            </a:r>
            <a:r>
              <a:rPr lang="ko-KR" altLang="en-US" sz="1600" dirty="0"/>
              <a:t>       공구 수명 연장</a:t>
            </a:r>
          </a:p>
          <a:p>
            <a:r>
              <a:rPr lang="ko-KR" altLang="en-US" dirty="0" err="1">
                <a:solidFill>
                  <a:srgbClr val="FF0000"/>
                </a:solidFill>
              </a:rPr>
              <a:t>피쳐</a:t>
            </a:r>
            <a:r>
              <a:rPr lang="en-US" altLang="ko-KR" dirty="0"/>
              <a:t>:</a:t>
            </a:r>
          </a:p>
          <a:p>
            <a:r>
              <a:rPr lang="en-US" altLang="ko-KR" sz="1600" dirty="0"/>
              <a:t>·</a:t>
            </a:r>
            <a:r>
              <a:rPr lang="ko-KR" altLang="en-US" sz="1600" dirty="0"/>
              <a:t>       </a:t>
            </a:r>
            <a:r>
              <a:rPr lang="en-US" altLang="ko-KR" sz="1600" dirty="0" smtClean="0"/>
              <a:t>2</a:t>
            </a:r>
            <a:r>
              <a:rPr lang="ko-KR" altLang="en-US" sz="1600" dirty="0"/>
              <a:t>축과 </a:t>
            </a:r>
            <a:r>
              <a:rPr lang="en-US" altLang="ko-KR" sz="1600" dirty="0"/>
              <a:t>3</a:t>
            </a:r>
            <a:r>
              <a:rPr lang="ko-KR" altLang="en-US" sz="1600" dirty="0"/>
              <a:t>축 모델을 지원</a:t>
            </a:r>
          </a:p>
          <a:p>
            <a:r>
              <a:rPr lang="en-US" altLang="ko-KR" sz="1600" dirty="0"/>
              <a:t>·</a:t>
            </a:r>
            <a:r>
              <a:rPr lang="ko-KR" altLang="en-US" sz="1600" dirty="0"/>
              <a:t>       전체 폭 가공 없음</a:t>
            </a:r>
          </a:p>
          <a:p>
            <a:r>
              <a:rPr lang="en-US" altLang="ko-KR" sz="1600" dirty="0"/>
              <a:t>·</a:t>
            </a:r>
            <a:r>
              <a:rPr lang="ko-KR" altLang="en-US" sz="1600" dirty="0"/>
              <a:t>       </a:t>
            </a:r>
            <a:r>
              <a:rPr lang="ko-KR" altLang="en-US" sz="1600" dirty="0" smtClean="0"/>
              <a:t>소재의 </a:t>
            </a:r>
            <a:r>
              <a:rPr lang="ko-KR" altLang="en-US" sz="1600" dirty="0"/>
              <a:t>일관된 약속</a:t>
            </a:r>
          </a:p>
          <a:p>
            <a:r>
              <a:rPr lang="en-US" altLang="ko-KR" sz="1600" dirty="0"/>
              <a:t>·</a:t>
            </a:r>
            <a:r>
              <a:rPr lang="ko-KR" altLang="en-US" sz="1600" dirty="0"/>
              <a:t>       </a:t>
            </a:r>
            <a:r>
              <a:rPr lang="en-US" altLang="ko-KR" sz="1600" dirty="0"/>
              <a:t>S</a:t>
            </a:r>
            <a:r>
              <a:rPr lang="ko-KR" altLang="en-US" sz="1600" dirty="0"/>
              <a:t>중간 </a:t>
            </a:r>
            <a:r>
              <a:rPr lang="ko-KR" altLang="en-US" sz="1600" dirty="0" err="1"/>
              <a:t>슬라이스</a:t>
            </a:r>
            <a:r>
              <a:rPr lang="ko-KR" altLang="en-US" sz="1600" dirty="0"/>
              <a:t> 지원 및 </a:t>
            </a:r>
            <a:r>
              <a:rPr lang="ko-KR" altLang="en-US" sz="1600" dirty="0" err="1"/>
              <a:t>잔삭</a:t>
            </a:r>
            <a:r>
              <a:rPr lang="ko-KR" altLang="en-US" sz="1600" dirty="0"/>
              <a:t> </a:t>
            </a:r>
            <a:r>
              <a:rPr lang="ko-KR" altLang="en-US" sz="1600" dirty="0" err="1"/>
              <a:t>황삭</a:t>
            </a:r>
            <a:endParaRPr lang="ko-KR" altLang="en-US" sz="1600" dirty="0"/>
          </a:p>
          <a:p>
            <a:r>
              <a:rPr lang="en-US" altLang="ko-KR" sz="1600" dirty="0"/>
              <a:t>·</a:t>
            </a:r>
            <a:r>
              <a:rPr lang="ko-KR" altLang="en-US" sz="1600" dirty="0"/>
              <a:t>       보다 빠른 계산 시간에 대한 다중</a:t>
            </a:r>
            <a:r>
              <a:rPr lang="en-US" altLang="ko-KR" sz="1600" dirty="0"/>
              <a:t>-</a:t>
            </a:r>
            <a:r>
              <a:rPr lang="ko-KR" altLang="en-US" sz="1600" dirty="0"/>
              <a:t>코어 </a:t>
            </a:r>
            <a:r>
              <a:rPr lang="en-US" altLang="ko-KR" sz="1600" dirty="0"/>
              <a:t>CPU </a:t>
            </a:r>
            <a:r>
              <a:rPr lang="ko-KR" altLang="en-US" sz="1600" dirty="0"/>
              <a:t>지원</a:t>
            </a:r>
            <a:endParaRPr lang="ko-KR" alt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069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드라이브 커브 정의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28" y="1738938"/>
            <a:ext cx="3419872" cy="2564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617" y="2559725"/>
            <a:ext cx="50833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드라이브 커브는 교차 윤곽 또는 열린 윤곽을 갖지 않을 것입니다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 </a:t>
            </a:r>
          </a:p>
          <a:p>
            <a:r>
              <a:rPr lang="en-US" altLang="ko-KR" dirty="0"/>
              <a:t>2D </a:t>
            </a:r>
            <a:r>
              <a:rPr lang="ko-KR" altLang="en-US" dirty="0" err="1"/>
              <a:t>황삭은</a:t>
            </a:r>
            <a:r>
              <a:rPr lang="ko-KR" altLang="en-US" dirty="0"/>
              <a:t> 이제 열린 드라이브 커브와 열린 소재 방지를 지원합니다</a:t>
            </a:r>
            <a:r>
              <a:rPr lang="en-US" altLang="ko-KR" dirty="0"/>
              <a:t>. </a:t>
            </a:r>
            <a:r>
              <a:rPr lang="ko-KR" altLang="en-US" dirty="0"/>
              <a:t>생성된 패턴은 열린 윤곽 패턴입니다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에니메이션을</a:t>
            </a:r>
            <a:r>
              <a:rPr lang="ko-KR" altLang="en-US" dirty="0"/>
              <a:t> 살펴보십시오</a:t>
            </a:r>
            <a:r>
              <a:rPr lang="en-US" altLang="ko-KR" dirty="0"/>
              <a:t>. </a:t>
            </a:r>
            <a:r>
              <a:rPr lang="ko-KR" altLang="en-US" dirty="0"/>
              <a:t>적색 커브는 드라이브 커브입니다</a:t>
            </a:r>
            <a:r>
              <a:rPr lang="en-US" altLang="ko-KR" dirty="0"/>
              <a:t>. </a:t>
            </a:r>
            <a:r>
              <a:rPr lang="ko-KR" altLang="en-US" dirty="0"/>
              <a:t>청색 커브는 소재 커브입니다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 </a:t>
            </a:r>
          </a:p>
          <a:p>
            <a:r>
              <a:rPr lang="ko-KR" altLang="en-US" dirty="0"/>
              <a:t>주</a:t>
            </a:r>
            <a:r>
              <a:rPr lang="en-US" altLang="ko-KR" dirty="0"/>
              <a:t>: </a:t>
            </a:r>
            <a:r>
              <a:rPr lang="ko-KR" altLang="en-US" dirty="0"/>
              <a:t>그러한 행동은 소재 커브의 시작과 끝이 드라이브 커브의 상응 시작 및 끝과 일치할 때의 경우에 지원됩니다</a:t>
            </a:r>
            <a:r>
              <a:rPr lang="en-US" altLang="ko-KR" dirty="0"/>
              <a:t>. </a:t>
            </a:r>
            <a:r>
              <a:rPr lang="ko-KR" altLang="en-US" dirty="0"/>
              <a:t>그들은 닫힌 윤곽을 생성할 것입니다</a:t>
            </a:r>
            <a:endParaRPr lang="ko-KR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82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292475" y="579149"/>
            <a:ext cx="7010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ko-KR" altLang="en-US" kern="0" dirty="0" smtClean="0">
                <a:ea typeface="HY견고딕" pitchFamily="18" charset="-127"/>
              </a:rPr>
              <a:t>회사 소개</a:t>
            </a:r>
            <a:endParaRPr lang="ko-KR" altLang="en-US" kern="0" dirty="0">
              <a:ea typeface="HY견고딕" pitchFamily="18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631776" y="2322408"/>
            <a:ext cx="8393420" cy="3691875"/>
            <a:chOff x="499060" y="2212940"/>
            <a:chExt cx="8393420" cy="369187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</p:grpSpPr>
        <p:grpSp>
          <p:nvGrpSpPr>
            <p:cNvPr id="8" name="Group 33"/>
            <p:cNvGrpSpPr>
              <a:grpSpLocks/>
            </p:cNvGrpSpPr>
            <p:nvPr/>
          </p:nvGrpSpPr>
          <p:grpSpPr bwMode="auto">
            <a:xfrm rot="16200000">
              <a:off x="3921733" y="910562"/>
              <a:ext cx="3668369" cy="6273125"/>
              <a:chOff x="1784" y="2419"/>
              <a:chExt cx="2247" cy="699"/>
            </a:xfrm>
            <a:effectLst/>
          </p:grpSpPr>
          <p:sp>
            <p:nvSpPr>
              <p:cNvPr id="9" name="Rectangle 34"/>
              <p:cNvSpPr>
                <a:spLocks noChangeArrowheads="1"/>
              </p:cNvSpPr>
              <p:nvPr/>
            </p:nvSpPr>
            <p:spPr bwMode="auto">
              <a:xfrm rot="5400000">
                <a:off x="2558" y="1645"/>
                <a:ext cx="699" cy="2247"/>
              </a:xfrm>
              <a:prstGeom prst="rect">
                <a:avLst/>
              </a:prstGeom>
              <a:gradFill rotWithShape="0">
                <a:gsLst>
                  <a:gs pos="0">
                    <a:srgbClr val="E4EBF8"/>
                  </a:gs>
                  <a:gs pos="100000">
                    <a:srgbClr val="AFC3EB"/>
                  </a:gs>
                </a:gsLst>
                <a:lin ang="5400000" scaled="1"/>
              </a:gradFill>
              <a:ln>
                <a:noFill/>
              </a:ln>
              <a:effectLst/>
              <a:sp3d z="76200" extrusionH="76200" prstMaterial="dkEdge">
                <a:bevelT w="0" h="254000" prst="artDeco"/>
                <a:bevelB w="215900" h="209550" prst="relaxedInset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69758D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ko-KR" altLang="en-US"/>
              </a:p>
            </p:txBody>
          </p:sp>
          <p:sp>
            <p:nvSpPr>
              <p:cNvPr id="10" name="Rectangle 35"/>
              <p:cNvSpPr>
                <a:spLocks noChangeArrowheads="1"/>
              </p:cNvSpPr>
              <p:nvPr/>
            </p:nvSpPr>
            <p:spPr bwMode="auto">
              <a:xfrm rot="5400000">
                <a:off x="2598" y="1694"/>
                <a:ext cx="603" cy="2163"/>
              </a:xfrm>
              <a:prstGeom prst="rect">
                <a:avLst/>
              </a:prstGeom>
              <a:gradFill rotWithShape="0">
                <a:gsLst>
                  <a:gs pos="0">
                    <a:srgbClr val="AFC3EB"/>
                  </a:gs>
                  <a:gs pos="100000">
                    <a:srgbClr val="FCFDFE"/>
                  </a:gs>
                </a:gsLst>
                <a:lin ang="5400000" scaled="1"/>
              </a:gradFill>
              <a:ln w="3175">
                <a:solidFill>
                  <a:srgbClr val="225E74"/>
                </a:solidFill>
                <a:miter lim="800000"/>
                <a:headEnd/>
                <a:tailEnd/>
              </a:ln>
              <a:effectLst/>
              <a:sp3d z="76200" extrusionH="76200" prstMaterial="dkEdge">
                <a:bevelT w="0" h="254000" prst="artDeco"/>
                <a:bevelB w="215900" h="209550" prst="relaxedInset"/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143846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1.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설립 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: 1994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년</a:t>
                </a:r>
              </a:p>
              <a:p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2.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대리점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: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서울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,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경기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,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대전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,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대구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,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광주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,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부산</a:t>
                </a:r>
              </a:p>
              <a:p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3.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직원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: 12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명</a:t>
                </a:r>
              </a:p>
              <a:p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4.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취급제품</a:t>
                </a:r>
              </a:p>
              <a:p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  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1)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통합 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CAD/CAM : </a:t>
                </a:r>
                <a:r>
                  <a:rPr lang="en-US" altLang="ko-KR" sz="1600" dirty="0" err="1" smtClean="0">
                    <a:latin typeface="HY견고딕" pitchFamily="18" charset="-127"/>
                    <a:ea typeface="HY견고딕" pitchFamily="18" charset="-127"/>
                  </a:rPr>
                  <a:t>TopSolid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 </a:t>
                </a:r>
                <a:r>
                  <a:rPr lang="ko-KR" altLang="en-US" sz="1600" dirty="0" err="1" smtClean="0">
                    <a:latin typeface="HY견고딕" pitchFamily="18" charset="-127"/>
                    <a:ea typeface="HY견고딕" pitchFamily="18" charset="-127"/>
                  </a:rPr>
                  <a:t>그룹군</a:t>
                </a:r>
                <a:endParaRPr lang="ko-KR" altLang="en-US" sz="1600" dirty="0" smtClean="0">
                  <a:latin typeface="HY견고딕" pitchFamily="18" charset="-127"/>
                  <a:ea typeface="HY견고딕" pitchFamily="18" charset="-127"/>
                </a:endParaRPr>
              </a:p>
              <a:p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  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2) </a:t>
                </a:r>
                <a:r>
                  <a:rPr lang="en-US" altLang="ko-KR" sz="1600" dirty="0" err="1" smtClean="0">
                    <a:latin typeface="HY견고딕" pitchFamily="18" charset="-127"/>
                    <a:ea typeface="HY견고딕" pitchFamily="18" charset="-127"/>
                  </a:rPr>
                  <a:t>QuickCADCAM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 </a:t>
                </a:r>
              </a:p>
              <a:p>
                <a:r>
                  <a:rPr lang="en-US" altLang="ko-KR" sz="1600" dirty="0">
                    <a:latin typeface="HY견고딕" pitchFamily="18" charset="-127"/>
                    <a:ea typeface="HY견고딕" pitchFamily="18" charset="-127"/>
                  </a:rPr>
                  <a:t> 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     (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언어지원 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: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한글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,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영어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,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일본어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,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중국어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) </a:t>
                </a:r>
              </a:p>
              <a:p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5.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사용자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: 3000 </a:t>
                </a:r>
                <a:r>
                  <a:rPr lang="ko-KR" altLang="en-US" sz="1600" dirty="0" err="1" smtClean="0">
                    <a:latin typeface="HY견고딕" pitchFamily="18" charset="-127"/>
                    <a:ea typeface="HY견고딕" pitchFamily="18" charset="-127"/>
                  </a:rPr>
                  <a:t>라이센스</a:t>
                </a:r>
                <a:endParaRPr lang="ko-KR" altLang="en-US" sz="1600" dirty="0" smtClean="0">
                  <a:latin typeface="HY견고딕" pitchFamily="18" charset="-127"/>
                  <a:ea typeface="HY견고딕" pitchFamily="18" charset="-127"/>
                </a:endParaRPr>
              </a:p>
              <a:p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6.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주요 고객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: LIG</a:t>
                </a:r>
                <a:r>
                  <a:rPr lang="ko-KR" altLang="en-US" sz="1600" dirty="0" err="1" smtClean="0">
                    <a:latin typeface="HY견고딕" pitchFamily="18" charset="-127"/>
                    <a:ea typeface="HY견고딕" pitchFamily="18" charset="-127"/>
                  </a:rPr>
                  <a:t>넥스원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,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삼성 탈레스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,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현대제철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,</a:t>
                </a:r>
              </a:p>
              <a:p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                   </a:t>
                </a:r>
                <a:r>
                  <a:rPr lang="ko-KR" altLang="en-US" sz="1600" dirty="0" err="1" smtClean="0">
                    <a:latin typeface="HY견고딕" pitchFamily="18" charset="-127"/>
                    <a:ea typeface="HY견고딕" pitchFamily="18" charset="-127"/>
                  </a:rPr>
                  <a:t>한부엔지니어링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, </a:t>
                </a:r>
                <a:r>
                  <a:rPr lang="ko-KR" altLang="en-US" sz="1600" dirty="0" err="1" smtClean="0">
                    <a:latin typeface="HY견고딕" pitchFamily="18" charset="-127"/>
                    <a:ea typeface="HY견고딕" pitchFamily="18" charset="-127"/>
                  </a:rPr>
                  <a:t>한국닛켄</a:t>
                </a:r>
                <a:r>
                  <a:rPr lang="en-US" altLang="ko-KR" sz="1600" dirty="0" smtClean="0">
                    <a:latin typeface="HY견고딕" pitchFamily="18" charset="-127"/>
                    <a:ea typeface="HY견고딕" pitchFamily="18" charset="-127"/>
                  </a:rPr>
                  <a:t>, </a:t>
                </a:r>
                <a:r>
                  <a:rPr lang="ko-KR" altLang="en-US" sz="1600" dirty="0" smtClean="0">
                    <a:latin typeface="HY견고딕" pitchFamily="18" charset="-127"/>
                    <a:ea typeface="HY견고딕" pitchFamily="18" charset="-127"/>
                  </a:rPr>
                  <a:t>경신금속</a:t>
                </a:r>
                <a:r>
                  <a:rPr lang="en-US" altLang="ko-KR" sz="2000" dirty="0" smtClean="0">
                    <a:latin typeface="HY견고딕" pitchFamily="18" charset="-127"/>
                  </a:rPr>
                  <a:t>…</a:t>
                </a:r>
                <a:endParaRPr lang="ko-KR" altLang="en-US" sz="2000" dirty="0">
                  <a:latin typeface="HY견고딕" pitchFamily="18" charset="-127"/>
                </a:endParaRPr>
              </a:p>
            </p:txBody>
          </p:sp>
        </p:grpSp>
        <p:grpSp>
          <p:nvGrpSpPr>
            <p:cNvPr id="26" name="그룹 25"/>
            <p:cNvGrpSpPr/>
            <p:nvPr/>
          </p:nvGrpSpPr>
          <p:grpSpPr>
            <a:xfrm>
              <a:off x="499060" y="2212940"/>
              <a:ext cx="2008915" cy="3691875"/>
              <a:chOff x="499060" y="2212940"/>
              <a:chExt cx="2008915" cy="3691875"/>
            </a:xfrm>
          </p:grpSpPr>
          <p:grpSp>
            <p:nvGrpSpPr>
              <p:cNvPr id="25" name="그룹 24"/>
              <p:cNvGrpSpPr/>
              <p:nvPr/>
            </p:nvGrpSpPr>
            <p:grpSpPr>
              <a:xfrm>
                <a:off x="499060" y="2212940"/>
                <a:ext cx="1943100" cy="1978430"/>
                <a:chOff x="549694" y="2212940"/>
                <a:chExt cx="1943100" cy="1978430"/>
              </a:xfrm>
            </p:grpSpPr>
            <p:grpSp>
              <p:nvGrpSpPr>
                <p:cNvPr id="4" name="Group 28"/>
                <p:cNvGrpSpPr>
                  <a:grpSpLocks/>
                </p:cNvGrpSpPr>
                <p:nvPr/>
              </p:nvGrpSpPr>
              <p:grpSpPr bwMode="auto">
                <a:xfrm>
                  <a:off x="549694" y="2212940"/>
                  <a:ext cx="1943100" cy="1978430"/>
                  <a:chOff x="2559" y="3808"/>
                  <a:chExt cx="621" cy="439"/>
                </a:xfrm>
              </p:grpSpPr>
              <p:sp>
                <p:nvSpPr>
                  <p:cNvPr id="5" name="AutoShape 2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650" y="3717"/>
                    <a:ext cx="439" cy="621"/>
                  </a:xfrm>
                  <a:prstGeom prst="chevron">
                    <a:avLst>
                      <a:gd name="adj" fmla="val 17227"/>
                    </a:avLst>
                  </a:prstGeom>
                  <a:gradFill rotWithShape="0">
                    <a:gsLst>
                      <a:gs pos="0">
                        <a:srgbClr val="E4EBF8"/>
                      </a:gs>
                      <a:gs pos="100000">
                        <a:srgbClr val="AFC3EB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sp3d extrusionH="76200" prstMaterial="dkEdge">
                    <a:bevelT w="0" h="254000" prst="artDeco"/>
                    <a:bevelB prst="relaxedInset"/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7961" dir="2700000" algn="ctr" rotWithShape="0">
                            <a:srgbClr val="69758D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6" name="AutoShape 3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677" y="3742"/>
                    <a:ext cx="386" cy="578"/>
                  </a:xfrm>
                  <a:prstGeom prst="chevron">
                    <a:avLst>
                      <a:gd name="adj" fmla="val 16764"/>
                    </a:avLst>
                  </a:prstGeom>
                  <a:gradFill rotWithShape="0">
                    <a:gsLst>
                      <a:gs pos="0">
                        <a:srgbClr val="AFC3EB"/>
                      </a:gs>
                      <a:gs pos="100000">
                        <a:srgbClr val="FCFDFE"/>
                      </a:gs>
                    </a:gsLst>
                    <a:lin ang="5400000" scaled="1"/>
                  </a:gradFill>
                  <a:ln w="3175">
                    <a:solidFill>
                      <a:srgbClr val="225E74"/>
                    </a:solidFill>
                    <a:miter lim="800000"/>
                    <a:headEnd/>
                    <a:tailEnd/>
                  </a:ln>
                  <a:effectLst/>
                  <a:sp3d extrusionH="76200" prstMaterial="dkEdge">
                    <a:bevelT w="0" h="254000" prst="artDeco"/>
                    <a:bevelB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17961" dir="2700000" algn="ctr" rotWithShape="0">
                            <a:srgbClr val="143846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ko-KR" altLang="en-US"/>
                  </a:p>
                </p:txBody>
              </p:sp>
            </p:grpSp>
            <p:pic>
              <p:nvPicPr>
                <p:cNvPr id="12" name="Picture 39" descr="Galaxie1024_TopProgress_0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5594" y="2751507"/>
                  <a:ext cx="1470025" cy="1357313"/>
                </a:xfrm>
                <a:prstGeom prst="rect">
                  <a:avLst/>
                </a:prstGeom>
                <a:noFill/>
                <a:ln>
                  <a:noFill/>
                </a:ln>
                <a:sp3d extrusionH="76200" prstMaterial="dkEdge">
                  <a:bevelT w="0" h="254000" prst="artDeco"/>
                  <a:bevelB prst="relaxedInset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" name="그룹 23"/>
              <p:cNvGrpSpPr/>
              <p:nvPr/>
            </p:nvGrpSpPr>
            <p:grpSpPr>
              <a:xfrm>
                <a:off x="561700" y="3960127"/>
                <a:ext cx="1946275" cy="1944688"/>
                <a:chOff x="931843" y="3831007"/>
                <a:chExt cx="1946275" cy="1944688"/>
              </a:xfrm>
            </p:grpSpPr>
            <p:grpSp>
              <p:nvGrpSpPr>
                <p:cNvPr id="13" name="Group 41"/>
                <p:cNvGrpSpPr>
                  <a:grpSpLocks/>
                </p:cNvGrpSpPr>
                <p:nvPr/>
              </p:nvGrpSpPr>
              <p:grpSpPr bwMode="auto">
                <a:xfrm>
                  <a:off x="931843" y="3831007"/>
                  <a:ext cx="1946275" cy="1944688"/>
                  <a:chOff x="2559" y="3808"/>
                  <a:chExt cx="621" cy="439"/>
                </a:xfrm>
              </p:grpSpPr>
              <p:sp>
                <p:nvSpPr>
                  <p:cNvPr id="14" name="AutoShape 4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650" y="3717"/>
                    <a:ext cx="439" cy="621"/>
                  </a:xfrm>
                  <a:prstGeom prst="chevron">
                    <a:avLst>
                      <a:gd name="adj" fmla="val 17227"/>
                    </a:avLst>
                  </a:prstGeom>
                  <a:gradFill rotWithShape="0">
                    <a:gsLst>
                      <a:gs pos="0">
                        <a:srgbClr val="E4EBF8"/>
                      </a:gs>
                      <a:gs pos="100000">
                        <a:srgbClr val="AFC3EB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sp3d extrusionH="76200" prstMaterial="dkEdge">
                    <a:bevelT w="0" h="254000" prst="artDeco"/>
                    <a:bevelB prst="relaxedInset"/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7961" dir="2700000" algn="ctr" rotWithShape="0">
                            <a:srgbClr val="69758D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ko-KR" altLang="en-US"/>
                  </a:p>
                </p:txBody>
              </p:sp>
              <p:sp>
                <p:nvSpPr>
                  <p:cNvPr id="15" name="AutoShape 4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677" y="3742"/>
                    <a:ext cx="386" cy="578"/>
                  </a:xfrm>
                  <a:prstGeom prst="chevron">
                    <a:avLst>
                      <a:gd name="adj" fmla="val 16764"/>
                    </a:avLst>
                  </a:prstGeom>
                  <a:gradFill rotWithShape="0">
                    <a:gsLst>
                      <a:gs pos="0">
                        <a:srgbClr val="AFC3EB"/>
                      </a:gs>
                      <a:gs pos="100000">
                        <a:srgbClr val="FCFDFE"/>
                      </a:gs>
                    </a:gsLst>
                    <a:lin ang="5400000" scaled="1"/>
                  </a:gradFill>
                  <a:ln w="3175">
                    <a:solidFill>
                      <a:srgbClr val="225E74"/>
                    </a:solidFill>
                    <a:miter lim="800000"/>
                    <a:headEnd/>
                    <a:tailEnd/>
                  </a:ln>
                  <a:effectLst/>
                  <a:sp3d extrusionH="76200" prstMaterial="dkEdge">
                    <a:bevelT w="0" h="254000" prst="artDeco"/>
                    <a:bevelB prst="relaxedInset"/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17961" dir="2700000" algn="ctr" rotWithShape="0">
                            <a:srgbClr val="143846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ko-KR" altLang="en-US"/>
                  </a:p>
                </p:txBody>
              </p:sp>
            </p:grpSp>
            <p:pic>
              <p:nvPicPr>
                <p:cNvPr id="17" name="Picture 47" descr="Quick 아이콘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1130" y="4767632"/>
                  <a:ext cx="647700" cy="647700"/>
                </a:xfrm>
                <a:prstGeom prst="rect">
                  <a:avLst/>
                </a:prstGeom>
                <a:noFill/>
                <a:ln>
                  <a:noFill/>
                </a:ln>
                <a:sp3d extrusionH="76200" prstMaterial="dkEdge">
                  <a:bevelT w="0" h="254000" prst="artDeco"/>
                  <a:bevelB prst="relaxedInset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" name="Rectangle 31"/>
              <p:cNvSpPr>
                <a:spLocks noChangeArrowheads="1"/>
              </p:cNvSpPr>
              <p:nvPr/>
            </p:nvSpPr>
            <p:spPr bwMode="auto">
              <a:xfrm>
                <a:off x="714960" y="2719953"/>
                <a:ext cx="1526700" cy="276999"/>
              </a:xfrm>
              <a:prstGeom prst="rect">
                <a:avLst/>
              </a:prstGeom>
              <a:noFill/>
              <a:ln>
                <a:noFill/>
              </a:ln>
              <a:effectLst/>
              <a:sp3d extrusionH="76200" prstMaterial="dkEdge">
                <a:bevelT w="0" h="254000" prst="artDeco"/>
                <a:bevelB prst="relaxedInset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777777"/>
                    </a:solidFill>
                    <a:miter lim="800000"/>
                    <a:headEnd/>
                    <a:tailEnd type="none" w="med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tx2"/>
                  </a:buClr>
                </a:pPr>
                <a:r>
                  <a:rPr kumimoji="0" lang="en-US" altLang="ko-KR" sz="1200" b="0" i="1" dirty="0" err="1">
                    <a:sym typeface="Wingdings" pitchFamily="2" charset="2"/>
                  </a:rPr>
                  <a:t>TopSolid</a:t>
                </a:r>
                <a:r>
                  <a:rPr kumimoji="0" lang="en-US" altLang="ko-KR" sz="1200" b="0" i="1" dirty="0">
                    <a:sym typeface="Wingdings" pitchFamily="2" charset="2"/>
                  </a:rPr>
                  <a:t> </a:t>
                </a:r>
                <a:r>
                  <a:rPr kumimoji="0" lang="en-US" altLang="ko-KR" sz="1200" b="0" i="1" dirty="0" smtClean="0">
                    <a:sym typeface="Wingdings" pitchFamily="2" charset="2"/>
                  </a:rPr>
                  <a:t>CADCAM</a:t>
                </a:r>
                <a:r>
                  <a:rPr kumimoji="0" lang="ko-KR" altLang="en-US" sz="1200" dirty="0" smtClean="0">
                    <a:sym typeface="Wingdings" pitchFamily="2" charset="2"/>
                  </a:rPr>
                  <a:t> </a:t>
                </a:r>
                <a:endParaRPr kumimoji="0" lang="ko-KR" altLang="en-US" sz="1200" dirty="0">
                  <a:sym typeface="Wingdings" pitchFamily="2" charset="2"/>
                </a:endParaRPr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714960" y="4437112"/>
                <a:ext cx="1566862" cy="274638"/>
              </a:xfrm>
              <a:prstGeom prst="rect">
                <a:avLst/>
              </a:prstGeom>
              <a:noFill/>
              <a:ln>
                <a:noFill/>
              </a:ln>
              <a:effectLst/>
              <a:sp3d extrusionH="76200" prstMaterial="dkEdge">
                <a:bevelT w="0" h="254000" prst="artDeco"/>
                <a:bevelB prst="relaxedInset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777777"/>
                    </a:solidFill>
                    <a:miter lim="800000"/>
                    <a:headEnd/>
                    <a:tailEnd type="none" w="med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tx2"/>
                  </a:buClr>
                </a:pPr>
                <a:r>
                  <a:rPr kumimoji="0" lang="en-US" altLang="ko-KR" sz="1200" b="0" i="1" dirty="0">
                    <a:sym typeface="Wingdings" pitchFamily="2" charset="2"/>
                  </a:rPr>
                  <a:t>Quick CAD/CAM</a:t>
                </a:r>
                <a:r>
                  <a:rPr kumimoji="0" lang="ko-KR" altLang="en-US" sz="1200" dirty="0">
                    <a:sym typeface="Wingdings" pitchFamily="2" charset="2"/>
                  </a:rPr>
                  <a:t> </a:t>
                </a:r>
              </a:p>
            </p:txBody>
          </p:sp>
        </p:grp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3960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포켓가공 깊이 스텝 제어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53" y="2160148"/>
            <a:ext cx="4116844" cy="30876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2549803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1st</a:t>
            </a:r>
            <a:r>
              <a:rPr lang="ko-KR" altLang="en-US" dirty="0"/>
              <a:t>와 끝에서 </a:t>
            </a:r>
            <a:r>
              <a:rPr lang="ko-KR" altLang="en-US" dirty="0" err="1"/>
              <a:t>두번째</a:t>
            </a:r>
            <a:r>
              <a:rPr lang="ko-KR" altLang="en-US" dirty="0"/>
              <a:t> 가공 </a:t>
            </a:r>
            <a:r>
              <a:rPr lang="ko-KR" altLang="en-US" dirty="0" err="1"/>
              <a:t>슬라이스에</a:t>
            </a:r>
            <a:r>
              <a:rPr lang="ko-KR" altLang="en-US" dirty="0"/>
              <a:t> 대하여 부가 깊이 스텝을 지정하는 것을 허용합니다</a:t>
            </a:r>
            <a:r>
              <a:rPr lang="en-US" altLang="ko-KR" dirty="0"/>
              <a:t>.</a:t>
            </a:r>
          </a:p>
          <a:p>
            <a:r>
              <a:rPr lang="ko-KR" altLang="en-US" dirty="0" err="1" smtClean="0"/>
              <a:t>에니메이션에</a:t>
            </a:r>
            <a:r>
              <a:rPr lang="ko-KR" altLang="en-US" dirty="0" smtClean="0"/>
              <a:t> </a:t>
            </a:r>
            <a:r>
              <a:rPr lang="ko-KR" altLang="en-US" dirty="0"/>
              <a:t>대해 </a:t>
            </a:r>
            <a:r>
              <a:rPr lang="en-US" altLang="ko-KR" dirty="0"/>
              <a:t>1st </a:t>
            </a:r>
            <a:r>
              <a:rPr lang="ko-KR" altLang="en-US" dirty="0"/>
              <a:t>와 최종 깊이 스텝은 </a:t>
            </a:r>
            <a:r>
              <a:rPr lang="en-US" altLang="ko-KR" dirty="0"/>
              <a:t>1 mm</a:t>
            </a:r>
            <a:r>
              <a:rPr lang="ko-KR" altLang="en-US" dirty="0"/>
              <a:t>로 설정됩니다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1st </a:t>
            </a:r>
            <a:r>
              <a:rPr lang="ko-KR" altLang="en-US" dirty="0" err="1"/>
              <a:t>슬라이스는</a:t>
            </a:r>
            <a:r>
              <a:rPr lang="ko-KR" altLang="en-US" dirty="0"/>
              <a:t> 부품 시작 높이 아래 </a:t>
            </a:r>
            <a:r>
              <a:rPr lang="en-US" altLang="ko-KR" dirty="0"/>
              <a:t>1 mm </a:t>
            </a:r>
            <a:r>
              <a:rPr lang="ko-KR" altLang="en-US" dirty="0"/>
              <a:t>이고 최종 깊이 스텝은 최종 </a:t>
            </a:r>
            <a:r>
              <a:rPr lang="ko-KR" altLang="en-US" dirty="0" err="1"/>
              <a:t>슬라이스</a:t>
            </a:r>
            <a:r>
              <a:rPr lang="ko-KR" altLang="en-US" dirty="0"/>
              <a:t> 위에 </a:t>
            </a:r>
            <a:r>
              <a:rPr lang="en-US" altLang="ko-KR" dirty="0"/>
              <a:t>1 mm</a:t>
            </a:r>
            <a:r>
              <a:rPr lang="ko-KR" altLang="en-US" dirty="0"/>
              <a:t>입니다</a:t>
            </a:r>
            <a:endParaRPr lang="ko-KR" altLang="en-US" dirty="0">
              <a:effectLst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941168"/>
            <a:ext cx="257175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3960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포켓가공 깊이 스텝 제어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65" y="2276872"/>
            <a:ext cx="3490284" cy="26177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2636912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사용자에 의해 정의된 높이 값에 대해 부가 가공 </a:t>
            </a:r>
            <a:r>
              <a:rPr lang="ko-KR" altLang="en-US" dirty="0" err="1"/>
              <a:t>슬라이스를</a:t>
            </a:r>
            <a:r>
              <a:rPr lang="ko-KR" altLang="en-US" dirty="0"/>
              <a:t> 지정하는 것을 허용합니다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값은 리스트로 입력될 수 </a:t>
            </a:r>
            <a:r>
              <a:rPr lang="ko-KR" altLang="en-US" dirty="0" err="1"/>
              <a:t>있어야만합니다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 </a:t>
            </a:r>
          </a:p>
          <a:p>
            <a:r>
              <a:rPr lang="ko-KR" altLang="en-US" dirty="0" err="1"/>
              <a:t>에니메이션은</a:t>
            </a:r>
            <a:r>
              <a:rPr lang="ko-KR" altLang="en-US" dirty="0"/>
              <a:t> 작업 </a:t>
            </a:r>
            <a:r>
              <a:rPr lang="ko-KR" altLang="en-US" dirty="0" err="1"/>
              <a:t>쌤플을</a:t>
            </a:r>
            <a:r>
              <a:rPr lang="ko-KR" altLang="en-US" dirty="0"/>
              <a:t> 보여줍니다</a:t>
            </a:r>
            <a:r>
              <a:rPr lang="en-US" altLang="ko-KR" dirty="0"/>
              <a:t>. </a:t>
            </a:r>
            <a:r>
              <a:rPr lang="ko-KR" altLang="en-US" dirty="0"/>
              <a:t>값은 아래 </a:t>
            </a:r>
            <a:r>
              <a:rPr lang="ko-KR" altLang="en-US" dirty="0" err="1"/>
              <a:t>리스트됩니다</a:t>
            </a:r>
            <a:endParaRPr lang="ko-KR" altLang="en-US" dirty="0">
              <a:effectLst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668237"/>
            <a:ext cx="4066667" cy="1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오픈 포켓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10" y="1650693"/>
            <a:ext cx="3139161" cy="235437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93" y="4077072"/>
            <a:ext cx="2895104" cy="2171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2564904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오픈 포켓의 다양한 진입을 허용합니다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모든 면의 오픈 가공도 지원하며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포켁</a:t>
            </a:r>
            <a:r>
              <a:rPr lang="ko-KR" altLang="en-US" dirty="0" smtClean="0"/>
              <a:t> 내부 보스의 </a:t>
            </a:r>
            <a:r>
              <a:rPr lang="ko-KR" altLang="en-US" dirty="0" err="1" smtClean="0"/>
              <a:t>잔삭은</a:t>
            </a:r>
            <a:r>
              <a:rPr lang="ko-KR" altLang="en-US" dirty="0" smtClean="0"/>
              <a:t> 물론 공구 경로 </a:t>
            </a:r>
            <a:r>
              <a:rPr lang="ko-KR" altLang="en-US" dirty="0" err="1" smtClean="0"/>
              <a:t>이동시</a:t>
            </a:r>
            <a:r>
              <a:rPr lang="ko-KR" altLang="en-US" dirty="0" smtClean="0"/>
              <a:t> 고속 </a:t>
            </a:r>
            <a:r>
              <a:rPr lang="ko-KR" altLang="en-US" dirty="0" err="1" smtClean="0"/>
              <a:t>스플라인</a:t>
            </a:r>
            <a:r>
              <a:rPr lang="ko-KR" altLang="en-US" dirty="0" smtClean="0"/>
              <a:t> 호 보간 이동을 지원합니다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66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포켓 기울기 적용 가공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1585814"/>
            <a:ext cx="3053261" cy="228994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916973"/>
            <a:ext cx="3017912" cy="2263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2143595"/>
            <a:ext cx="66967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  <a:p>
            <a:r>
              <a:rPr lang="ko-KR" altLang="en-US" dirty="0" smtClean="0"/>
              <a:t>옵션은 바닥에서 상부로 </a:t>
            </a:r>
            <a:r>
              <a:rPr lang="ko-KR" altLang="en-US" dirty="0"/>
              <a:t>가공 </a:t>
            </a:r>
            <a:r>
              <a:rPr lang="ko-KR" altLang="en-US" dirty="0" err="1" smtClean="0"/>
              <a:t>레이어에</a:t>
            </a:r>
            <a:r>
              <a:rPr lang="ko-KR" altLang="en-US" dirty="0" smtClean="0"/>
              <a:t> 기울기를 줄 수 있습니다</a:t>
            </a:r>
            <a:r>
              <a:rPr lang="en-US" altLang="ko-KR" dirty="0" smtClean="0"/>
              <a:t>. </a:t>
            </a:r>
            <a:r>
              <a:rPr lang="ko-KR" altLang="en-US" dirty="0"/>
              <a:t>목표는 </a:t>
            </a:r>
            <a:r>
              <a:rPr lang="ko-KR" altLang="en-US" dirty="0" err="1"/>
              <a:t>황삭</a:t>
            </a:r>
            <a:r>
              <a:rPr lang="ko-KR" altLang="en-US" dirty="0"/>
              <a:t> 포켓에 대하여 </a:t>
            </a:r>
            <a:r>
              <a:rPr lang="ko-KR" altLang="en-US" dirty="0" smtClean="0"/>
              <a:t>원추 </a:t>
            </a:r>
            <a:r>
              <a:rPr lang="ko-KR" altLang="en-US" dirty="0"/>
              <a:t>열림을 </a:t>
            </a:r>
            <a:r>
              <a:rPr lang="ko-KR" altLang="en-US" dirty="0" err="1" smtClean="0"/>
              <a:t>주는것입니다</a:t>
            </a:r>
            <a:r>
              <a:rPr lang="en-US" altLang="ko-KR" dirty="0"/>
              <a:t>.</a:t>
            </a:r>
          </a:p>
          <a:p>
            <a:r>
              <a:rPr lang="ko-KR" altLang="en-US" dirty="0" smtClean="0"/>
              <a:t>다음과 같은 경우 적용</a:t>
            </a:r>
            <a:r>
              <a:rPr lang="en-US" altLang="ko-KR" dirty="0" smtClean="0"/>
              <a:t>:</a:t>
            </a:r>
            <a:endParaRPr lang="en-US" altLang="ko-KR" dirty="0"/>
          </a:p>
          <a:p>
            <a:r>
              <a:rPr lang="en-US" altLang="ko-KR" dirty="0"/>
              <a:t>-  </a:t>
            </a:r>
            <a:r>
              <a:rPr lang="ko-KR" altLang="en-US" dirty="0" err="1" smtClean="0"/>
              <a:t>정삭</a:t>
            </a:r>
            <a:r>
              <a:rPr lang="ko-KR" altLang="en-US" dirty="0" smtClean="0"/>
              <a:t> 공구경로가 </a:t>
            </a:r>
            <a:r>
              <a:rPr lang="ko-KR" altLang="en-US" dirty="0"/>
              <a:t>공구 축이 측면으로 </a:t>
            </a:r>
            <a:r>
              <a:rPr lang="ko-KR" altLang="en-US" dirty="0" err="1"/>
              <a:t>틸트될</a:t>
            </a:r>
            <a:r>
              <a:rPr lang="ko-KR" altLang="en-US" dirty="0"/>
              <a:t> 때 적용되고 벽 소재와의 충돌할 곳에 </a:t>
            </a:r>
            <a:r>
              <a:rPr lang="ko-KR" altLang="en-US" dirty="0" smtClean="0"/>
              <a:t>적용</a:t>
            </a:r>
            <a:endParaRPr lang="en-US" altLang="ko-KR" dirty="0"/>
          </a:p>
          <a:p>
            <a:r>
              <a:rPr lang="en-US" altLang="ko-KR" dirty="0"/>
              <a:t>- </a:t>
            </a:r>
            <a:r>
              <a:rPr lang="ko-KR" altLang="en-US" dirty="0" err="1"/>
              <a:t>테이퍼</a:t>
            </a:r>
            <a:r>
              <a:rPr lang="ko-KR" altLang="en-US" dirty="0"/>
              <a:t> </a:t>
            </a:r>
            <a:r>
              <a:rPr lang="ko-KR" altLang="en-US" dirty="0" smtClean="0"/>
              <a:t>밀 </a:t>
            </a:r>
            <a:r>
              <a:rPr lang="ko-KR" altLang="en-US" dirty="0" err="1"/>
              <a:t>정삭</a:t>
            </a:r>
            <a:r>
              <a:rPr lang="ko-KR" altLang="en-US" dirty="0"/>
              <a:t> 운용에 대하여 </a:t>
            </a:r>
            <a:r>
              <a:rPr lang="ko-KR" altLang="en-US" dirty="0" smtClean="0"/>
              <a:t>적용</a:t>
            </a:r>
            <a:r>
              <a:rPr lang="en-US" altLang="ko-KR" dirty="0" smtClean="0"/>
              <a:t>.</a:t>
            </a:r>
            <a:endParaRPr lang="en-US" altLang="ko-KR" dirty="0"/>
          </a:p>
          <a:p>
            <a:r>
              <a:rPr lang="ko-KR" altLang="en-US" dirty="0" smtClean="0"/>
              <a:t>주</a:t>
            </a:r>
            <a:r>
              <a:rPr lang="en-US" altLang="ko-KR" dirty="0"/>
              <a:t>: '</a:t>
            </a:r>
            <a:r>
              <a:rPr lang="ko-KR" altLang="en-US" dirty="0"/>
              <a:t>드라이브 커브</a:t>
            </a:r>
            <a:r>
              <a:rPr lang="en-US" altLang="ko-KR" dirty="0"/>
              <a:t>'</a:t>
            </a:r>
            <a:r>
              <a:rPr lang="ko-KR" altLang="en-US" dirty="0"/>
              <a:t>베이스 기울기 각도 및 최대 가공 높이로 부터 </a:t>
            </a:r>
            <a:r>
              <a:rPr lang="ko-KR" altLang="en-US" dirty="0" smtClean="0"/>
              <a:t>적용</a:t>
            </a:r>
            <a:r>
              <a:rPr lang="en-US" altLang="ko-KR" dirty="0" smtClean="0"/>
              <a:t>. </a:t>
            </a:r>
            <a:r>
              <a:rPr lang="ko-KR" altLang="en-US" dirty="0" smtClean="0"/>
              <a:t>좌측 </a:t>
            </a:r>
            <a:r>
              <a:rPr lang="ko-KR" altLang="en-US" dirty="0" err="1" smtClean="0"/>
              <a:t>쌤플</a:t>
            </a:r>
            <a:r>
              <a:rPr lang="ko-KR" altLang="en-US" dirty="0" smtClean="0"/>
              <a:t> 그림은 </a:t>
            </a:r>
            <a:r>
              <a:rPr lang="en-US" altLang="ko-KR" dirty="0"/>
              <a:t>25</a:t>
            </a:r>
            <a:r>
              <a:rPr lang="ko-KR" altLang="en-US" dirty="0"/>
              <a:t>도의 기울기 각도와의 포켓 </a:t>
            </a:r>
            <a:r>
              <a:rPr lang="ko-KR" altLang="en-US" dirty="0" smtClean="0"/>
              <a:t>가공 예</a:t>
            </a:r>
            <a:endParaRPr lang="ko-KR" altLang="en-US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536392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좌측 그림은 </a:t>
            </a:r>
            <a:r>
              <a:rPr lang="en-US" altLang="ko-KR" dirty="0"/>
              <a:t>0</a:t>
            </a:r>
            <a:r>
              <a:rPr lang="ko-KR" altLang="en-US" dirty="0"/>
              <a:t>도 기울기 각도와의 동일 </a:t>
            </a:r>
            <a:r>
              <a:rPr lang="ko-KR" altLang="en-US" dirty="0" smtClean="0"/>
              <a:t>포켓의 예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16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포켓 </a:t>
            </a:r>
            <a:r>
              <a:rPr lang="ko-KR" altLang="en-US" sz="28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잔삭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기능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59496"/>
            <a:ext cx="3810000" cy="2857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2708920"/>
            <a:ext cx="4392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/>
              <a:t>QuickCADCAM</a:t>
            </a:r>
            <a:r>
              <a:rPr lang="en-US" altLang="ko-KR" dirty="0" smtClean="0"/>
              <a:t> V7.4</a:t>
            </a:r>
            <a:r>
              <a:rPr lang="ko-KR" altLang="en-US" dirty="0" smtClean="0"/>
              <a:t>에의 새로이 추가된 기능은 기존의 외측 윤곽에 대한 </a:t>
            </a:r>
            <a:r>
              <a:rPr lang="ko-KR" altLang="en-US" dirty="0" err="1" smtClean="0"/>
              <a:t>잔삭</a:t>
            </a:r>
            <a:r>
              <a:rPr lang="ko-KR" altLang="en-US" dirty="0" smtClean="0"/>
              <a:t> 체크 기능의 확장으로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내부 </a:t>
            </a:r>
            <a:r>
              <a:rPr lang="ko-KR" altLang="en-US" dirty="0" err="1" smtClean="0"/>
              <a:t>포멧과</a:t>
            </a:r>
            <a:r>
              <a:rPr lang="ko-KR" altLang="en-US" dirty="0" smtClean="0"/>
              <a:t> 관련된 포켓 </a:t>
            </a:r>
            <a:r>
              <a:rPr lang="ko-KR" altLang="en-US" dirty="0" err="1" smtClean="0"/>
              <a:t>잔삭</a:t>
            </a:r>
            <a:r>
              <a:rPr lang="ko-KR" altLang="en-US" dirty="0" smtClean="0"/>
              <a:t> 영역의 적용은 물론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잔삭</a:t>
            </a:r>
            <a:r>
              <a:rPr lang="ko-KR" altLang="en-US" dirty="0" smtClean="0"/>
              <a:t> 가공에도 고속 가공 패턴을 적용할 수 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/>
              <a:t>전의 공구는 정확하게 영역을 식별하기 위하여 </a:t>
            </a:r>
            <a:r>
              <a:rPr lang="ko-KR" altLang="en-US" dirty="0" smtClean="0"/>
              <a:t>사용되고</a:t>
            </a:r>
            <a:r>
              <a:rPr lang="en-US" altLang="ko-KR" dirty="0" smtClean="0"/>
              <a:t>, </a:t>
            </a:r>
            <a:r>
              <a:rPr lang="ko-KR" altLang="en-US" dirty="0" err="1"/>
              <a:t>잔삭</a:t>
            </a:r>
            <a:r>
              <a:rPr lang="ko-KR" altLang="en-US" dirty="0"/>
              <a:t> </a:t>
            </a:r>
            <a:r>
              <a:rPr lang="ko-KR" altLang="en-US" dirty="0" err="1"/>
              <a:t>황삭</a:t>
            </a:r>
            <a:r>
              <a:rPr lang="ko-KR" altLang="en-US" dirty="0"/>
              <a:t> 공구경로는 전의 </a:t>
            </a:r>
            <a:r>
              <a:rPr lang="ko-KR" altLang="en-US" dirty="0" err="1"/>
              <a:t>황삭</a:t>
            </a:r>
            <a:r>
              <a:rPr lang="ko-KR" altLang="en-US" dirty="0"/>
              <a:t> 공구 직경</a:t>
            </a:r>
            <a:r>
              <a:rPr lang="en-US" altLang="ko-KR" dirty="0"/>
              <a:t>, </a:t>
            </a:r>
            <a:r>
              <a:rPr lang="ko-KR" altLang="en-US" dirty="0"/>
              <a:t>반지름 및 옵셋을 </a:t>
            </a:r>
            <a:r>
              <a:rPr lang="ko-KR" altLang="en-US" dirty="0" smtClean="0"/>
              <a:t>기초로 계산합니다</a:t>
            </a:r>
            <a:r>
              <a:rPr lang="en-US" altLang="ko-KR" dirty="0"/>
              <a:t>. </a:t>
            </a:r>
            <a:r>
              <a:rPr lang="ko-KR" altLang="en-US" dirty="0" smtClean="0"/>
              <a:t>이 </a:t>
            </a:r>
            <a:r>
              <a:rPr lang="ko-KR" altLang="en-US" dirty="0"/>
              <a:t>값은 </a:t>
            </a:r>
            <a:r>
              <a:rPr lang="ko-KR" altLang="en-US" dirty="0" err="1"/>
              <a:t>잔삭</a:t>
            </a:r>
            <a:r>
              <a:rPr lang="ko-KR" altLang="en-US" dirty="0"/>
              <a:t> </a:t>
            </a:r>
            <a:r>
              <a:rPr lang="ko-KR" altLang="en-US" dirty="0" err="1"/>
              <a:t>황삭</a:t>
            </a:r>
            <a:r>
              <a:rPr lang="ko-KR" altLang="en-US" dirty="0"/>
              <a:t> 영역을 정의하기 위하여 고려될 것입니다</a:t>
            </a:r>
          </a:p>
        </p:txBody>
      </p:sp>
    </p:spTree>
    <p:extLst>
      <p:ext uri="{BB962C8B-B14F-4D97-AF65-F5344CB8AC3E}">
        <p14:creationId xmlns:p14="http://schemas.microsoft.com/office/powerpoint/2010/main" val="26750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4464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rgbClr val="CCECFF">
                    <a:lumMod val="10000"/>
                  </a:srgb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rgbClr val="CCECFF">
                    <a:lumMod val="10000"/>
                  </a:srgb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rgbClr val="CCECFF">
                    <a:lumMod val="10000"/>
                  </a:srgb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rgbClr val="CCECFF">
                    <a:lumMod val="10000"/>
                  </a:srgbClr>
                </a:solidFill>
                <a:latin typeface="HY견고딕" pitchFamily="18" charset="-127"/>
                <a:ea typeface="HY견고딕" pitchFamily="18" charset="-127"/>
              </a:rPr>
              <a:t>조각 기능 </a:t>
            </a:r>
            <a:r>
              <a:rPr lang="en-US" altLang="ko-KR" sz="2800" dirty="0" smtClean="0">
                <a:solidFill>
                  <a:srgbClr val="CCECFF">
                    <a:lumMod val="10000"/>
                  </a:srgbClr>
                </a:solidFill>
                <a:latin typeface="HY견고딕" pitchFamily="18" charset="-127"/>
                <a:ea typeface="HY견고딕" pitchFamily="18" charset="-127"/>
              </a:rPr>
              <a:t>-1</a:t>
            </a:r>
            <a:endParaRPr lang="ko-KR" altLang="en-US" sz="2800" dirty="0">
              <a:solidFill>
                <a:srgbClr val="CCECFF">
                  <a:lumMod val="10000"/>
                </a:srgb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solidFill>
                  <a:srgbClr val="336699"/>
                </a:solidFill>
              </a:rPr>
              <a:pPr/>
              <a:t>25</a:t>
            </a:fld>
            <a:endParaRPr lang="en-US">
              <a:solidFill>
                <a:srgbClr val="336699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16" y="1772816"/>
            <a:ext cx="2769096" cy="207682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7" y="4117572"/>
            <a:ext cx="2841104" cy="21308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916" y="2441966"/>
            <a:ext cx="475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드라이브 커브 높이는 자동으로 계산하기 위하여 적용됩니다</a:t>
            </a:r>
            <a:endParaRPr lang="en-US" altLang="ko-KR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4870901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가공 방향 따라 선택 커브에 대하여 사용자 정의 높이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에니메이션은</a:t>
            </a:r>
            <a:r>
              <a:rPr lang="ko-KR" altLang="en-US" dirty="0"/>
              <a:t> 선택 커브 위로 </a:t>
            </a:r>
            <a:r>
              <a:rPr lang="en-US" altLang="ko-KR" dirty="0"/>
              <a:t>5mm</a:t>
            </a:r>
            <a:r>
              <a:rPr lang="ko-KR" altLang="en-US" dirty="0"/>
              <a:t>의 높이를 보여줍니다</a:t>
            </a:r>
            <a:r>
              <a:rPr lang="en-US" altLang="ko-KR" dirty="0"/>
              <a:t>.</a:t>
            </a:r>
            <a:endParaRPr lang="en-US" altLang="ko-K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85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4464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조각 기능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-2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72" y="1620375"/>
            <a:ext cx="3057128" cy="229284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72" y="3945094"/>
            <a:ext cx="3007833" cy="2255875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395536" y="2420888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/>
              <a:t>에니메이션은</a:t>
            </a:r>
            <a:r>
              <a:rPr lang="ko-KR" altLang="en-US" dirty="0"/>
              <a:t> </a:t>
            </a:r>
            <a:r>
              <a:rPr lang="en-US" altLang="ko-KR" dirty="0"/>
              <a:t>0 mm</a:t>
            </a:r>
            <a:r>
              <a:rPr lang="ko-KR" altLang="en-US" dirty="0"/>
              <a:t>의 커브 높이를 보여줍니다</a:t>
            </a:r>
            <a:endParaRPr lang="en-US" altLang="ko-KR" dirty="0">
              <a:effectLst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95536" y="4499828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/>
              <a:t>커브 높이에 관련하여 조각 깊이를 정의합니다</a:t>
            </a:r>
            <a:r>
              <a:rPr lang="en-US" altLang="ko-KR" dirty="0"/>
              <a:t>. </a:t>
            </a:r>
            <a:r>
              <a:rPr lang="ko-KR" altLang="en-US" dirty="0" err="1"/>
              <a:t>에니메이션은</a:t>
            </a:r>
            <a:r>
              <a:rPr lang="ko-KR" altLang="en-US" dirty="0"/>
              <a:t> </a:t>
            </a:r>
            <a:r>
              <a:rPr lang="en-US" altLang="ko-KR" dirty="0"/>
              <a:t>1 mm</a:t>
            </a:r>
            <a:r>
              <a:rPr lang="ko-KR" altLang="en-US" dirty="0"/>
              <a:t>의 깊이를 보여줍니다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사용자는 공구의 </a:t>
            </a:r>
            <a:r>
              <a:rPr lang="ko-KR" altLang="en-US" dirty="0" err="1"/>
              <a:t>유효날장</a:t>
            </a:r>
            <a:r>
              <a:rPr lang="ko-KR" altLang="en-US" dirty="0"/>
              <a:t> 보다 깊이 조각할 수 없음에 주의하십시오</a:t>
            </a:r>
            <a:endParaRPr lang="ko-KR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051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조각 기능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-3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84" y="1881985"/>
            <a:ext cx="2769096" cy="207682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54" y="4009560"/>
            <a:ext cx="2985120" cy="223884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395536" y="2420888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/>
              <a:t>에니메이션은</a:t>
            </a:r>
            <a:r>
              <a:rPr lang="ko-KR" altLang="en-US" dirty="0"/>
              <a:t> </a:t>
            </a:r>
            <a:r>
              <a:rPr lang="en-US" altLang="ko-KR" dirty="0"/>
              <a:t>3 mm</a:t>
            </a:r>
            <a:r>
              <a:rPr lang="ko-KR" altLang="en-US" dirty="0"/>
              <a:t>의 깊이를 보여줍니다</a:t>
            </a:r>
            <a:r>
              <a:rPr lang="en-US" altLang="ko-KR" dirty="0"/>
              <a:t>.</a:t>
            </a:r>
            <a:endParaRPr lang="en-US" altLang="ko-KR" dirty="0">
              <a:effectLst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15144" y="3739644"/>
            <a:ext cx="50405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dirty="0" smtClean="0"/>
          </a:p>
          <a:p>
            <a:r>
              <a:rPr lang="ko-KR" altLang="en-US" dirty="0" err="1" smtClean="0"/>
              <a:t>다중깊이</a:t>
            </a:r>
            <a:r>
              <a:rPr lang="ko-KR" altLang="en-US" dirty="0" smtClean="0"/>
              <a:t> </a:t>
            </a:r>
            <a:r>
              <a:rPr lang="en-US" altLang="ko-KR" dirty="0" smtClean="0"/>
              <a:t>:</a:t>
            </a:r>
          </a:p>
          <a:p>
            <a:r>
              <a:rPr lang="ko-KR" altLang="en-US" dirty="0" smtClean="0"/>
              <a:t>다중 </a:t>
            </a:r>
            <a:r>
              <a:rPr lang="ko-KR" altLang="en-US" dirty="0"/>
              <a:t>가공 </a:t>
            </a:r>
            <a:r>
              <a:rPr lang="ko-KR" altLang="en-US" dirty="0" err="1"/>
              <a:t>레이어에</a:t>
            </a:r>
            <a:r>
              <a:rPr lang="ko-KR" altLang="en-US" dirty="0"/>
              <a:t> 대해 가공 깊이를 분리하는 것을 허용합니다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일정 깊이 스텝은 가공 방향 따라 가공 </a:t>
            </a:r>
            <a:r>
              <a:rPr lang="ko-KR" altLang="en-US" dirty="0" err="1"/>
              <a:t>레이어</a:t>
            </a:r>
            <a:r>
              <a:rPr lang="ko-KR" altLang="en-US" dirty="0"/>
              <a:t> 사이에 거리를 설정합니다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 </a:t>
            </a:r>
          </a:p>
          <a:p>
            <a:r>
              <a:rPr lang="ko-KR" altLang="en-US" dirty="0" err="1"/>
              <a:t>에니메이션은</a:t>
            </a:r>
            <a:r>
              <a:rPr lang="ko-KR" altLang="en-US" dirty="0"/>
              <a:t> 비활성 다중 깊이와 가공 깊이 </a:t>
            </a:r>
            <a:r>
              <a:rPr lang="en-US" altLang="ko-KR" dirty="0"/>
              <a:t>1mm</a:t>
            </a:r>
            <a:r>
              <a:rPr lang="ko-KR" altLang="en-US" dirty="0"/>
              <a:t>로 조각함을 보여줍니다</a:t>
            </a:r>
            <a:endParaRPr lang="ko-KR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81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조각 기능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-4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11" y="1677948"/>
            <a:ext cx="3057128" cy="229284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352" y="3955554"/>
            <a:ext cx="3057128" cy="2292846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395536" y="2420888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/>
              <a:t>에니메이션은</a:t>
            </a:r>
            <a:r>
              <a:rPr lang="ko-KR" altLang="en-US" dirty="0"/>
              <a:t> 활성 다중 깊이로 조각하는 것을 보여줍니다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가공 깊이 </a:t>
            </a:r>
            <a:r>
              <a:rPr lang="en-US" altLang="ko-KR" dirty="0"/>
              <a:t>1 mm, </a:t>
            </a:r>
            <a:r>
              <a:rPr lang="ko-KR" altLang="en-US" dirty="0"/>
              <a:t>일정 깊이 스텝 </a:t>
            </a:r>
            <a:r>
              <a:rPr lang="en-US" altLang="ko-KR" dirty="0"/>
              <a:t>0.5 mm</a:t>
            </a:r>
            <a:endParaRPr lang="en-US" altLang="ko-KR" dirty="0">
              <a:effectLst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67544" y="4543960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/>
              <a:t>황삭</a:t>
            </a:r>
            <a:r>
              <a:rPr lang="ko-KR" altLang="en-US" dirty="0"/>
              <a:t> 옵셋 가공으로 조각 영역을 채우는 것을 </a:t>
            </a:r>
            <a:r>
              <a:rPr lang="ko-KR" altLang="en-US" dirty="0" smtClean="0"/>
              <a:t>허용하며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인접 </a:t>
            </a:r>
            <a:r>
              <a:rPr lang="ko-KR" altLang="en-US" dirty="0"/>
              <a:t>가공 사이에 거리는 겹침 </a:t>
            </a:r>
            <a:r>
              <a:rPr lang="ko-KR" altLang="en-US" dirty="0" err="1"/>
              <a:t>파라메터에</a:t>
            </a:r>
            <a:r>
              <a:rPr lang="ko-KR" altLang="en-US" dirty="0"/>
              <a:t> </a:t>
            </a:r>
            <a:r>
              <a:rPr lang="ko-KR" altLang="en-US" dirty="0" smtClean="0"/>
              <a:t>의해 </a:t>
            </a:r>
            <a:r>
              <a:rPr lang="ko-KR" altLang="en-US" dirty="0"/>
              <a:t>지정됩니다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다중 깊이 스텝 옵션으로 또한 적용될 수 있습니다</a:t>
            </a:r>
            <a:endParaRPr lang="ko-KR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94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2.5d </a:t>
            </a:r>
            <a:r>
              <a:rPr lang="ko-KR" altLang="en-US" sz="28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밀링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기능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-1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직사각형 7"/>
          <p:cNvSpPr/>
          <p:nvPr/>
        </p:nvSpPr>
        <p:spPr>
          <a:xfrm>
            <a:off x="395536" y="2420888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err="1" smtClean="0"/>
              <a:t>QuickCADCAM</a:t>
            </a:r>
            <a:r>
              <a:rPr lang="en-US" altLang="ko-KR" dirty="0" smtClean="0"/>
              <a:t> V7.4</a:t>
            </a:r>
            <a:r>
              <a:rPr lang="ko-KR" altLang="en-US" dirty="0" smtClean="0"/>
              <a:t>의 다양한 </a:t>
            </a:r>
            <a:r>
              <a:rPr lang="en-US" altLang="ko-KR" dirty="0" smtClean="0"/>
              <a:t>2.5d </a:t>
            </a:r>
            <a:r>
              <a:rPr lang="ko-KR" altLang="en-US" dirty="0" err="1" smtClean="0"/>
              <a:t>밀링</a:t>
            </a:r>
            <a:r>
              <a:rPr lang="ko-KR" altLang="en-US" dirty="0" smtClean="0"/>
              <a:t> 기능은 </a:t>
            </a:r>
            <a:r>
              <a:rPr lang="en-US" altLang="ko-KR" dirty="0" smtClean="0"/>
              <a:t>3d </a:t>
            </a:r>
            <a:r>
              <a:rPr lang="ko-KR" altLang="en-US" dirty="0" smtClean="0"/>
              <a:t>모델링 없이 와이어프레임만으로 사용자의 </a:t>
            </a:r>
            <a:r>
              <a:rPr lang="en-US" altLang="ko-KR" dirty="0" smtClean="0"/>
              <a:t>3d </a:t>
            </a:r>
            <a:r>
              <a:rPr lang="ko-KR" altLang="en-US" dirty="0" smtClean="0"/>
              <a:t>형상을 가공할 수 있습니다</a:t>
            </a:r>
            <a:r>
              <a:rPr lang="en-US" altLang="ko-KR" dirty="0" smtClean="0"/>
              <a:t>. 3d </a:t>
            </a:r>
            <a:r>
              <a:rPr lang="ko-KR" altLang="en-US" dirty="0" smtClean="0"/>
              <a:t>모델링의 배움 없이 사용자 </a:t>
            </a:r>
            <a:r>
              <a:rPr lang="en-US" altLang="ko-KR" dirty="0" smtClean="0"/>
              <a:t>3d </a:t>
            </a:r>
            <a:r>
              <a:rPr lang="ko-KR" altLang="en-US" dirty="0" smtClean="0"/>
              <a:t>부품을 </a:t>
            </a:r>
            <a:r>
              <a:rPr lang="ko-KR" altLang="en-US" dirty="0" err="1" smtClean="0"/>
              <a:t>황삭</a:t>
            </a:r>
            <a:r>
              <a:rPr lang="ko-KR" altLang="en-US" dirty="0" smtClean="0"/>
              <a:t> </a:t>
            </a:r>
            <a:r>
              <a:rPr lang="ko-KR" altLang="en-US" smtClean="0"/>
              <a:t>정삭작업할</a:t>
            </a:r>
            <a:r>
              <a:rPr lang="en-US" altLang="ko-KR" dirty="0" smtClean="0"/>
              <a:t> </a:t>
            </a:r>
            <a:r>
              <a:rPr lang="ko-KR" altLang="en-US" dirty="0" smtClean="0"/>
              <a:t>수 있도록 지원 가능</a:t>
            </a:r>
            <a:endParaRPr lang="en-US" altLang="ko-KR" dirty="0">
              <a:effectLst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668" y="1772816"/>
            <a:ext cx="3047256" cy="313269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3938718"/>
            <a:ext cx="2675731" cy="275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4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92475" y="579149"/>
            <a:ext cx="7010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ko-KR" altLang="en-US" kern="0" dirty="0" smtClean="0">
                <a:ea typeface="HY견고딕" pitchFamily="18" charset="-127"/>
              </a:rPr>
              <a:t>회사 소개</a:t>
            </a:r>
            <a:endParaRPr lang="ko-KR" altLang="en-US" kern="0" dirty="0">
              <a:ea typeface="HY견고딕" pitchFamily="18" charset="-127"/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933130" y="1340768"/>
            <a:ext cx="7872344" cy="5182742"/>
            <a:chOff x="933130" y="1484784"/>
            <a:chExt cx="7872344" cy="518274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</p:grpSpPr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933130" y="5057801"/>
              <a:ext cx="966932" cy="461665"/>
            </a:xfrm>
            <a:prstGeom prst="rect">
              <a:avLst/>
            </a:prstGeom>
            <a:noFill/>
            <a:ln>
              <a:noFill/>
            </a:ln>
            <a:effectLst/>
            <a:sp3d>
              <a:bevelT h="254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rgbClr val="FFE10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2004</a:t>
              </a:r>
              <a:endParaRPr kumimoji="0" lang="en-US" altLang="ko-KR" sz="2400" dirty="0">
                <a:solidFill>
                  <a:srgbClr val="FFE1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1296739" y="6067451"/>
              <a:ext cx="228600" cy="228600"/>
              <a:chOff x="2016" y="1920"/>
              <a:chExt cx="1680" cy="1680"/>
            </a:xfrm>
          </p:grpSpPr>
          <p:sp>
            <p:nvSpPr>
              <p:cNvPr id="11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E101"/>
                  </a:gs>
                  <a:gs pos="100000">
                    <a:srgbClr val="3E3700"/>
                  </a:gs>
                </a:gsLst>
                <a:lin ang="5400000" scaled="1"/>
              </a:gradFill>
              <a:ln>
                <a:noFill/>
              </a:ln>
              <a:effectLst/>
              <a:sp3d>
                <a:bevelT h="254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rgbClr val="FFE101"/>
                  </a:gs>
                </a:gsLst>
                <a:lin ang="5400000" scaled="1"/>
              </a:gradFill>
              <a:ln>
                <a:noFill/>
              </a:ln>
              <a:sp3d>
                <a:bevelT h="25400"/>
              </a:sp3d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13" name="AutoShape 13"/>
            <p:cNvCxnSpPr>
              <a:cxnSpLocks noChangeShapeType="1"/>
              <a:endCxn id="11" idx="0"/>
            </p:cNvCxnSpPr>
            <p:nvPr/>
          </p:nvCxnSpPr>
          <p:spPr bwMode="auto">
            <a:xfrm>
              <a:off x="1390401" y="5572151"/>
              <a:ext cx="20638" cy="495300"/>
            </a:xfrm>
            <a:prstGeom prst="straightConnector1">
              <a:avLst/>
            </a:prstGeom>
            <a:noFill/>
            <a:ln w="38100" cap="rnd">
              <a:solidFill>
                <a:srgbClr val="FFE101"/>
              </a:solidFill>
              <a:prstDash val="sysDot"/>
              <a:round/>
              <a:headEnd/>
              <a:tailEnd/>
            </a:ln>
            <a:effectLst/>
            <a:sp3d>
              <a:bevelT h="254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AutoShape 14"/>
            <p:cNvSpPr>
              <a:spLocks noChangeArrowheads="1"/>
            </p:cNvSpPr>
            <p:nvPr/>
          </p:nvSpPr>
          <p:spPr bwMode="gray">
            <a:xfrm flipH="1">
              <a:off x="1542801" y="5600726"/>
              <a:ext cx="7199313" cy="1066800"/>
            </a:xfrm>
            <a:prstGeom prst="homePlate">
              <a:avLst>
                <a:gd name="adj" fmla="val 42053"/>
              </a:avLst>
            </a:prstGeom>
            <a:gradFill rotWithShape="1">
              <a:gsLst>
                <a:gs pos="0">
                  <a:srgbClr val="DDD923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25400" prst="angle"/>
              <a:bevelB w="13500" h="13500" prst="angle"/>
              <a:extrusionClr>
                <a:srgbClr val="DDD92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1691160" y="3948138"/>
              <a:ext cx="966931" cy="461665"/>
            </a:xfrm>
            <a:prstGeom prst="rect">
              <a:avLst/>
            </a:prstGeom>
            <a:noFill/>
            <a:ln>
              <a:noFill/>
            </a:ln>
            <a:effectLst/>
            <a:sp3d>
              <a:bevelT h="254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92D36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rgbClr val="92D365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2003</a:t>
              </a:r>
              <a:endParaRPr kumimoji="0" lang="en-US" altLang="ko-KR" sz="2400" dirty="0">
                <a:solidFill>
                  <a:srgbClr val="92D36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2058739" y="4848251"/>
              <a:ext cx="228600" cy="228600"/>
              <a:chOff x="2016" y="1920"/>
              <a:chExt cx="1680" cy="1680"/>
            </a:xfrm>
          </p:grpSpPr>
          <p:sp>
            <p:nvSpPr>
              <p:cNvPr id="18" name="Oval 1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2D365"/>
                  </a:gs>
                  <a:gs pos="100000">
                    <a:srgbClr val="44622F"/>
                  </a:gs>
                </a:gsLst>
                <a:lin ang="5400000" scaled="1"/>
              </a:gradFill>
              <a:ln>
                <a:noFill/>
              </a:ln>
              <a:effectLst/>
              <a:sp3d>
                <a:bevelT h="254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2D365"/>
                  </a:gs>
                </a:gsLst>
                <a:lin ang="5400000" scaled="1"/>
              </a:gradFill>
              <a:ln>
                <a:noFill/>
              </a:ln>
              <a:sp3d>
                <a:bevelT h="25400"/>
              </a:sp3d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20" name="AutoShape 20"/>
            <p:cNvCxnSpPr>
              <a:cxnSpLocks noChangeShapeType="1"/>
              <a:stCxn id="16" idx="2"/>
              <a:endCxn id="18" idx="0"/>
            </p:cNvCxnSpPr>
            <p:nvPr/>
          </p:nvCxnSpPr>
          <p:spPr bwMode="auto">
            <a:xfrm flipH="1">
              <a:off x="2173039" y="4409803"/>
              <a:ext cx="1587" cy="438448"/>
            </a:xfrm>
            <a:prstGeom prst="straightConnector1">
              <a:avLst/>
            </a:prstGeom>
            <a:noFill/>
            <a:ln w="38100" cap="rnd">
              <a:solidFill>
                <a:srgbClr val="92D365"/>
              </a:solidFill>
              <a:prstDash val="sysDot"/>
              <a:round/>
              <a:headEnd/>
              <a:tailEnd/>
            </a:ln>
            <a:effectLst/>
            <a:sp3d>
              <a:bevelT h="254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AutoShape 21"/>
            <p:cNvSpPr>
              <a:spLocks noChangeArrowheads="1"/>
            </p:cNvSpPr>
            <p:nvPr/>
          </p:nvSpPr>
          <p:spPr bwMode="gray">
            <a:xfrm flipH="1">
              <a:off x="2304801" y="4429151"/>
              <a:ext cx="6434138" cy="1066800"/>
            </a:xfrm>
            <a:prstGeom prst="homePlate">
              <a:avLst>
                <a:gd name="adj" fmla="val 44955"/>
              </a:avLst>
            </a:prstGeom>
            <a:gradFill rotWithShape="1">
              <a:gsLst>
                <a:gs pos="0">
                  <a:srgbClr val="92D365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25400" prst="angle"/>
              <a:bevelB w="13500" h="13500" prst="angle"/>
              <a:extrusionClr>
                <a:srgbClr val="92D365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2529360" y="2805138"/>
              <a:ext cx="966931" cy="461665"/>
            </a:xfrm>
            <a:prstGeom prst="rect">
              <a:avLst/>
            </a:prstGeom>
            <a:noFill/>
            <a:ln>
              <a:noFill/>
            </a:ln>
            <a:effectLst/>
            <a:sp3d>
              <a:bevelT h="254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86CEF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rgbClr val="86CEF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2002</a:t>
              </a:r>
              <a:endParaRPr kumimoji="0" lang="en-US" altLang="ko-KR" sz="2400" dirty="0">
                <a:solidFill>
                  <a:srgbClr val="86CEF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23" name="Group 24"/>
            <p:cNvGrpSpPr>
              <a:grpSpLocks/>
            </p:cNvGrpSpPr>
            <p:nvPr/>
          </p:nvGrpSpPr>
          <p:grpSpPr bwMode="auto">
            <a:xfrm>
              <a:off x="2896939" y="3700488"/>
              <a:ext cx="228600" cy="228600"/>
              <a:chOff x="2016" y="1920"/>
              <a:chExt cx="1680" cy="1680"/>
            </a:xfrm>
          </p:grpSpPr>
          <p:sp>
            <p:nvSpPr>
              <p:cNvPr id="24" name="Oval 2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86CEF6"/>
                  </a:gs>
                  <a:gs pos="100000">
                    <a:srgbClr val="3E5F72"/>
                  </a:gs>
                </a:gsLst>
                <a:lin ang="5400000" scaled="1"/>
              </a:gradFill>
              <a:ln>
                <a:noFill/>
              </a:ln>
              <a:effectLst/>
              <a:sp3d>
                <a:bevelT h="254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BFDFF"/>
                  </a:gs>
                  <a:gs pos="100000">
                    <a:srgbClr val="86CEF6"/>
                  </a:gs>
                </a:gsLst>
                <a:lin ang="5400000" scaled="1"/>
              </a:gradFill>
              <a:ln>
                <a:noFill/>
              </a:ln>
              <a:sp3d>
                <a:bevelT h="25400"/>
              </a:sp3d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26" name="AutoShape 27"/>
            <p:cNvCxnSpPr>
              <a:cxnSpLocks noChangeShapeType="1"/>
              <a:stCxn id="22" idx="2"/>
            </p:cNvCxnSpPr>
            <p:nvPr/>
          </p:nvCxnSpPr>
          <p:spPr bwMode="auto">
            <a:xfrm flipH="1">
              <a:off x="3011240" y="3266803"/>
              <a:ext cx="1586" cy="430510"/>
            </a:xfrm>
            <a:prstGeom prst="straightConnector1">
              <a:avLst/>
            </a:prstGeom>
            <a:noFill/>
            <a:ln w="38100" cap="rnd">
              <a:solidFill>
                <a:srgbClr val="86CEF6"/>
              </a:solidFill>
              <a:prstDash val="sysDot"/>
              <a:round/>
              <a:headEnd/>
              <a:tailEnd/>
            </a:ln>
            <a:effectLst/>
            <a:sp3d>
              <a:bevelT h="254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AutoShape 28"/>
            <p:cNvSpPr>
              <a:spLocks noChangeArrowheads="1"/>
            </p:cNvSpPr>
            <p:nvPr/>
          </p:nvSpPr>
          <p:spPr bwMode="gray">
            <a:xfrm flipH="1">
              <a:off x="3143001" y="3262338"/>
              <a:ext cx="5600700" cy="1066800"/>
            </a:xfrm>
            <a:prstGeom prst="homePlate">
              <a:avLst>
                <a:gd name="adj" fmla="val 39083"/>
              </a:avLst>
            </a:prstGeom>
            <a:gradFill rotWithShape="1">
              <a:gsLst>
                <a:gs pos="0">
                  <a:srgbClr val="5491D4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254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2674579" y="1484784"/>
              <a:ext cx="2000869" cy="461665"/>
            </a:xfrm>
            <a:prstGeom prst="rect">
              <a:avLst/>
            </a:prstGeom>
            <a:noFill/>
            <a:ln>
              <a:noFill/>
            </a:ln>
            <a:effectLst/>
            <a:sp3d>
              <a:bevelT h="254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lang="en-US" altLang="ko-KR" sz="2400" dirty="0" smtClean="0">
                  <a:solidFill>
                    <a:srgbClr val="FFE10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1996~2000</a:t>
              </a:r>
              <a:endParaRPr lang="en-US" altLang="ko-KR" sz="2400" dirty="0">
                <a:solidFill>
                  <a:srgbClr val="FFE1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29" name="Group 31"/>
            <p:cNvGrpSpPr>
              <a:grpSpLocks/>
            </p:cNvGrpSpPr>
            <p:nvPr/>
          </p:nvGrpSpPr>
          <p:grpSpPr bwMode="auto">
            <a:xfrm>
              <a:off x="3570765" y="2520976"/>
              <a:ext cx="228600" cy="228600"/>
              <a:chOff x="2016" y="1920"/>
              <a:chExt cx="1680" cy="1680"/>
            </a:xfrm>
          </p:grpSpPr>
          <p:sp>
            <p:nvSpPr>
              <p:cNvPr id="30" name="Oval 32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B67FF3"/>
                  </a:gs>
                  <a:gs pos="100000">
                    <a:srgbClr val="543B70"/>
                  </a:gs>
                </a:gsLst>
                <a:lin ang="5400000" scaled="1"/>
              </a:gradFill>
              <a:ln>
                <a:noFill/>
              </a:ln>
              <a:effectLst/>
              <a:sp3d>
                <a:bevelT h="254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1" name="Freeform 33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B67FF3"/>
                  </a:gs>
                </a:gsLst>
                <a:lin ang="5400000" scaled="1"/>
              </a:gradFill>
              <a:ln>
                <a:noFill/>
              </a:ln>
              <a:sp3d>
                <a:bevelT h="25400"/>
              </a:sp3d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32" name="AutoShape 34"/>
            <p:cNvCxnSpPr>
              <a:cxnSpLocks noChangeShapeType="1"/>
              <a:stCxn id="28" idx="2"/>
              <a:endCxn id="30" idx="0"/>
            </p:cNvCxnSpPr>
            <p:nvPr/>
          </p:nvCxnSpPr>
          <p:spPr bwMode="auto">
            <a:xfrm>
              <a:off x="3675014" y="1946449"/>
              <a:ext cx="10051" cy="574527"/>
            </a:xfrm>
            <a:prstGeom prst="straightConnector1">
              <a:avLst/>
            </a:prstGeom>
            <a:noFill/>
            <a:ln w="38100" cap="rnd">
              <a:solidFill>
                <a:srgbClr val="B67FF3"/>
              </a:solidFill>
              <a:prstDash val="sysDot"/>
              <a:round/>
              <a:headEnd/>
              <a:tailEnd/>
            </a:ln>
            <a:effectLst/>
            <a:sp3d>
              <a:bevelT h="254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AutoShape 35"/>
            <p:cNvSpPr>
              <a:spLocks noChangeArrowheads="1"/>
            </p:cNvSpPr>
            <p:nvPr/>
          </p:nvSpPr>
          <p:spPr bwMode="gray">
            <a:xfrm flipH="1">
              <a:off x="3799364" y="2082826"/>
              <a:ext cx="4949099" cy="1066800"/>
            </a:xfrm>
            <a:prstGeom prst="homePlate">
              <a:avLst>
                <a:gd name="adj" fmla="val 37742"/>
              </a:avLst>
            </a:prstGeom>
            <a:gradFill rotWithShape="1">
              <a:gsLst>
                <a:gs pos="0">
                  <a:srgbClr val="9B96DC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25400" prst="angle"/>
              <a:bevelB w="13500" h="13500" prst="angle"/>
              <a:extrusionClr>
                <a:srgbClr val="9B96D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34" name="Text Box 38"/>
            <p:cNvSpPr txBox="1">
              <a:spLocks noChangeArrowheads="1"/>
            </p:cNvSpPr>
            <p:nvPr/>
          </p:nvSpPr>
          <p:spPr bwMode="auto">
            <a:xfrm>
              <a:off x="3675013" y="3571420"/>
              <a:ext cx="4762500" cy="304800"/>
            </a:xfrm>
            <a:prstGeom prst="rect">
              <a:avLst/>
            </a:prstGeom>
            <a:noFill/>
            <a:ln>
              <a:noFill/>
            </a:ln>
            <a:effectLst/>
            <a:sp3d>
              <a:bevelT h="254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03  Quick CAD/CAM V2003 Window 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버전 보급 시작</a:t>
              </a:r>
            </a:p>
          </p:txBody>
        </p:sp>
        <p:sp>
          <p:nvSpPr>
            <p:cNvPr id="35" name="Text Box 39"/>
            <p:cNvSpPr txBox="1">
              <a:spLocks noChangeArrowheads="1"/>
            </p:cNvSpPr>
            <p:nvPr/>
          </p:nvSpPr>
          <p:spPr bwMode="auto">
            <a:xfrm>
              <a:off x="2965963" y="4625121"/>
              <a:ext cx="4005263" cy="730250"/>
            </a:xfrm>
            <a:prstGeom prst="rect">
              <a:avLst/>
            </a:prstGeom>
            <a:noFill/>
            <a:ln>
              <a:noFill/>
            </a:ln>
            <a:effectLst/>
            <a:sp3d>
              <a:bevelT h="254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10  3D Solid </a:t>
              </a:r>
              <a:r>
                <a:rPr kumimoji="0" lang="ko-KR" altLang="en-US" b="0" dirty="0" err="1">
                  <a:solidFill>
                    <a:srgbClr val="000000"/>
                  </a:solidFill>
                </a:rPr>
                <a:t>커널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 도입 </a:t>
              </a:r>
              <a:r>
                <a:rPr kumimoji="0" lang="en-US" altLang="ko-KR" b="0" dirty="0">
                  <a:solidFill>
                    <a:srgbClr val="000000"/>
                  </a:solidFill>
                </a:rPr>
                <a:t>Quick Solid 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가공용 </a:t>
              </a:r>
            </a:p>
            <a:p>
              <a:pPr latinLnBrk="0"/>
              <a:r>
                <a:rPr kumimoji="0" lang="ko-KR" altLang="en-US" b="0" dirty="0">
                  <a:solidFill>
                    <a:srgbClr val="000000"/>
                  </a:solidFill>
                </a:rPr>
                <a:t>      신제품 개발시작</a:t>
              </a:r>
            </a:p>
            <a:p>
              <a:pPr latinLnBrk="0"/>
              <a:r>
                <a:rPr kumimoji="0" lang="ko-KR" altLang="en-US" b="0" dirty="0">
                  <a:solidFill>
                    <a:srgbClr val="000000"/>
                  </a:solidFill>
                </a:rPr>
                <a:t>      </a:t>
              </a:r>
            </a:p>
          </p:txBody>
        </p:sp>
        <p:sp>
          <p:nvSpPr>
            <p:cNvPr id="36" name="Text Box 40"/>
            <p:cNvSpPr txBox="1">
              <a:spLocks noChangeArrowheads="1"/>
            </p:cNvSpPr>
            <p:nvPr/>
          </p:nvSpPr>
          <p:spPr bwMode="auto">
            <a:xfrm>
              <a:off x="2115581" y="5706136"/>
              <a:ext cx="3598863" cy="730250"/>
            </a:xfrm>
            <a:prstGeom prst="rect">
              <a:avLst/>
            </a:prstGeom>
            <a:noFill/>
            <a:ln>
              <a:noFill/>
            </a:ln>
            <a:effectLst/>
            <a:sp3d>
              <a:bevelT h="254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01  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미국 </a:t>
              </a:r>
              <a:r>
                <a:rPr kumimoji="0" lang="en-US" altLang="ko-KR" b="0" dirty="0" err="1">
                  <a:solidFill>
                    <a:srgbClr val="000000"/>
                  </a:solidFill>
                </a:rPr>
                <a:t>Smlib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사의 </a:t>
              </a:r>
              <a:r>
                <a:rPr kumimoji="0" lang="en-US" altLang="ko-KR" b="0" dirty="0">
                  <a:solidFill>
                    <a:srgbClr val="000000"/>
                  </a:solidFill>
                </a:rPr>
                <a:t>Solid </a:t>
              </a:r>
              <a:r>
                <a:rPr kumimoji="0" lang="ko-KR" altLang="en-US" b="0" dirty="0" err="1">
                  <a:solidFill>
                    <a:srgbClr val="000000"/>
                  </a:solidFill>
                </a:rPr>
                <a:t>커널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 도입 </a:t>
              </a:r>
            </a:p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      Quick CAD/CAM 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버전 개발 시작</a:t>
              </a:r>
            </a:p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02  Quick CAD/CAM V2004 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버전 보급 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3951260" y="2158222"/>
              <a:ext cx="4854214" cy="954107"/>
            </a:xfrm>
            <a:prstGeom prst="rect">
              <a:avLst/>
            </a:prstGeom>
            <a:noFill/>
            <a:ln>
              <a:noFill/>
            </a:ln>
            <a:effectLst/>
            <a:sp3d>
              <a:bevelT h="254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1996. 06  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설아테크 설립</a:t>
              </a:r>
            </a:p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          07  Quick CAD/CAM DOS 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버전 국내 보급 시작</a:t>
              </a:r>
            </a:p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2000. 06  Quick CAD/CAM DNC 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개발 보급 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시작</a:t>
              </a:r>
              <a:endParaRPr kumimoji="0" lang="en-US" altLang="ko-KR" b="0" dirty="0" smtClean="0">
                <a:solidFill>
                  <a:srgbClr val="000000"/>
                </a:solidFill>
              </a:endParaRPr>
            </a:p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 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         09 </a:t>
              </a:r>
              <a:r>
                <a:rPr kumimoji="0" lang="en-US" altLang="ko-KR" b="0" dirty="0" err="1" smtClean="0">
                  <a:solidFill>
                    <a:srgbClr val="000000"/>
                  </a:solidFill>
                </a:rPr>
                <a:t>Missler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 Software 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한국총판 계약 </a:t>
              </a:r>
              <a:r>
                <a:rPr kumimoji="0" lang="en-US" altLang="ko-KR" b="0" dirty="0" err="1" smtClean="0">
                  <a:solidFill>
                    <a:srgbClr val="000000"/>
                  </a:solidFill>
                </a:rPr>
                <a:t>TopSolid</a:t>
              </a:r>
              <a:endParaRPr kumimoji="0" lang="en-US" altLang="ko-KR" b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2.5d </a:t>
            </a:r>
            <a:r>
              <a:rPr lang="ko-KR" altLang="en-US" sz="28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밀링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기능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-2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직사각형 7"/>
          <p:cNvSpPr/>
          <p:nvPr/>
        </p:nvSpPr>
        <p:spPr>
          <a:xfrm>
            <a:off x="395536" y="3214717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/>
              <a:t>에니메이션은</a:t>
            </a:r>
            <a:r>
              <a:rPr lang="ko-KR" altLang="en-US" dirty="0"/>
              <a:t> </a:t>
            </a:r>
            <a:r>
              <a:rPr lang="en-US" altLang="ko-KR" dirty="0" smtClean="0"/>
              <a:t>2.5d z </a:t>
            </a:r>
            <a:r>
              <a:rPr lang="ko-KR" altLang="en-US" dirty="0" smtClean="0"/>
              <a:t>방향 </a:t>
            </a:r>
            <a:r>
              <a:rPr lang="ko-KR" altLang="en-US" dirty="0" err="1" smtClean="0"/>
              <a:t>정삭</a:t>
            </a:r>
            <a:r>
              <a:rPr lang="ko-KR" altLang="en-US" dirty="0" smtClean="0"/>
              <a:t> 가공 기능을 보여줍니다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84" y="2276872"/>
            <a:ext cx="3140596" cy="32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6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3d </a:t>
            </a:r>
            <a:r>
              <a:rPr lang="ko-KR" altLang="en-US" sz="28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밀링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기능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-1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직사각형 7"/>
          <p:cNvSpPr/>
          <p:nvPr/>
        </p:nvSpPr>
        <p:spPr>
          <a:xfrm>
            <a:off x="395536" y="2420888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/>
              <a:t>에니메이션은</a:t>
            </a:r>
            <a:r>
              <a:rPr lang="ko-KR" altLang="en-US" dirty="0"/>
              <a:t> 활성 다중 깊이로 조각하는 것을 보여줍니다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가공 깊이 </a:t>
            </a:r>
            <a:r>
              <a:rPr lang="en-US" altLang="ko-KR" dirty="0"/>
              <a:t>1 mm, </a:t>
            </a:r>
            <a:r>
              <a:rPr lang="ko-KR" altLang="en-US" dirty="0"/>
              <a:t>일정 깊이 스텝 </a:t>
            </a:r>
            <a:r>
              <a:rPr lang="en-US" altLang="ko-KR" dirty="0"/>
              <a:t>0.5 mm</a:t>
            </a:r>
            <a:endParaRPr lang="en-US" altLang="ko-KR" dirty="0">
              <a:effectLst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02" y="2708920"/>
            <a:ext cx="3524378" cy="332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3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en-US" altLang="ko-KR" sz="28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QuickCAM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V8 3d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인터페이스 기능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직사각형 7"/>
          <p:cNvSpPr/>
          <p:nvPr/>
        </p:nvSpPr>
        <p:spPr>
          <a:xfrm>
            <a:off x="395536" y="2420888"/>
            <a:ext cx="50405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2015</a:t>
            </a:r>
            <a:r>
              <a:rPr lang="ko-KR" altLang="en-US" dirty="0" smtClean="0"/>
              <a:t>년 초 출시 예정인 </a:t>
            </a:r>
            <a:r>
              <a:rPr lang="en-US" altLang="ko-KR" dirty="0" err="1" smtClean="0"/>
              <a:t>QuickCADCAM</a:t>
            </a:r>
            <a:r>
              <a:rPr lang="en-US" altLang="ko-KR" dirty="0" smtClean="0"/>
              <a:t> V8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3d </a:t>
            </a:r>
            <a:r>
              <a:rPr lang="ko-KR" altLang="en-US" dirty="0" smtClean="0"/>
              <a:t>인터페이스 기능을</a:t>
            </a:r>
            <a:r>
              <a:rPr lang="en-US" altLang="ko-KR" dirty="0" smtClean="0"/>
              <a:t> </a:t>
            </a:r>
            <a:r>
              <a:rPr lang="ko-KR" altLang="en-US" dirty="0" smtClean="0"/>
              <a:t>이용한 </a:t>
            </a:r>
            <a:r>
              <a:rPr lang="en-US" altLang="ko-KR" dirty="0" smtClean="0"/>
              <a:t>V7.4</a:t>
            </a:r>
            <a:r>
              <a:rPr lang="ko-KR" altLang="en-US" dirty="0" smtClean="0"/>
              <a:t>에서의 </a:t>
            </a:r>
            <a:r>
              <a:rPr lang="en-US" altLang="ko-KR" dirty="0" smtClean="0"/>
              <a:t>2d </a:t>
            </a:r>
            <a:r>
              <a:rPr lang="ko-KR" altLang="en-US" dirty="0" smtClean="0"/>
              <a:t>가공 적용 예입니다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대표적인 </a:t>
            </a:r>
            <a:r>
              <a:rPr lang="en-US" altLang="ko-KR" dirty="0" smtClean="0"/>
              <a:t>3d </a:t>
            </a:r>
            <a:r>
              <a:rPr lang="ko-KR" altLang="en-US" dirty="0" err="1" smtClean="0"/>
              <a:t>커널</a:t>
            </a:r>
            <a:r>
              <a:rPr lang="ko-KR" altLang="en-US" dirty="0" smtClean="0"/>
              <a:t> </a:t>
            </a:r>
            <a:r>
              <a:rPr lang="en-US" altLang="ko-KR" dirty="0" smtClean="0"/>
              <a:t>c3d</a:t>
            </a:r>
            <a:r>
              <a:rPr lang="ko-KR" altLang="en-US" dirty="0" smtClean="0"/>
              <a:t>를 이용하여 개발될 </a:t>
            </a:r>
            <a:r>
              <a:rPr lang="en-US" altLang="ko-KR" dirty="0" err="1" smtClean="0"/>
              <a:t>QuickCADCAM</a:t>
            </a:r>
            <a:r>
              <a:rPr lang="en-US" altLang="ko-KR" dirty="0" smtClean="0"/>
              <a:t> V8</a:t>
            </a:r>
            <a:r>
              <a:rPr lang="ko-KR" altLang="en-US" dirty="0" smtClean="0"/>
              <a:t>에서는 대표적인 </a:t>
            </a:r>
            <a:r>
              <a:rPr lang="en-US" altLang="ko-KR" dirty="0" smtClean="0"/>
              <a:t>3d </a:t>
            </a:r>
            <a:r>
              <a:rPr lang="ko-KR" altLang="en-US" dirty="0" smtClean="0"/>
              <a:t>데이터 </a:t>
            </a:r>
            <a:r>
              <a:rPr lang="en-US" altLang="ko-KR" dirty="0" err="1" smtClean="0"/>
              <a:t>iges</a:t>
            </a:r>
            <a:r>
              <a:rPr lang="en-US" altLang="ko-KR" dirty="0" smtClean="0"/>
              <a:t>, </a:t>
            </a:r>
            <a:r>
              <a:rPr lang="en-US" altLang="ko-KR" dirty="0" err="1" smtClean="0"/>
              <a:t>x_t</a:t>
            </a:r>
            <a:r>
              <a:rPr lang="en-US" altLang="ko-KR" dirty="0" smtClean="0"/>
              <a:t>, </a:t>
            </a:r>
            <a:r>
              <a:rPr lang="en-US" altLang="ko-KR" dirty="0" err="1" smtClean="0"/>
              <a:t>acis</a:t>
            </a:r>
            <a:r>
              <a:rPr lang="en-US" altLang="ko-KR" dirty="0" smtClean="0"/>
              <a:t>, step, </a:t>
            </a:r>
            <a:r>
              <a:rPr lang="en-US" altLang="ko-KR" dirty="0" err="1" smtClean="0"/>
              <a:t>stl</a:t>
            </a:r>
            <a:r>
              <a:rPr lang="en-US" altLang="ko-KR" dirty="0" smtClean="0"/>
              <a:t> </a:t>
            </a:r>
            <a:r>
              <a:rPr lang="ko-KR" altLang="en-US" dirty="0" smtClean="0"/>
              <a:t>및 </a:t>
            </a:r>
            <a:r>
              <a:rPr lang="en-US" altLang="ko-KR" dirty="0" err="1" smtClean="0"/>
              <a:t>vrml</a:t>
            </a:r>
            <a:r>
              <a:rPr lang="ko-KR" altLang="en-US" dirty="0" smtClean="0"/>
              <a:t>의 양방향 읽기 쓰기 기능을 이용 </a:t>
            </a:r>
            <a:r>
              <a:rPr lang="en-US" altLang="ko-KR" dirty="0" smtClean="0"/>
              <a:t>3d </a:t>
            </a:r>
            <a:r>
              <a:rPr lang="ko-KR" altLang="en-US" dirty="0" smtClean="0"/>
              <a:t>데이터를 직접 읽어 </a:t>
            </a:r>
            <a:r>
              <a:rPr lang="en-US" altLang="ko-KR" dirty="0" smtClean="0"/>
              <a:t>3d </a:t>
            </a:r>
            <a:r>
              <a:rPr lang="ko-KR" altLang="en-US" dirty="0" smtClean="0"/>
              <a:t>데이터로 부터 </a:t>
            </a:r>
            <a:r>
              <a:rPr lang="en-US" altLang="ko-KR" dirty="0" smtClean="0"/>
              <a:t>3</a:t>
            </a:r>
            <a:r>
              <a:rPr lang="ko-KR" altLang="en-US" dirty="0" smtClean="0"/>
              <a:t>차원 데이터를 분석하여 윤곽 발췌 작업 평면 정의로 </a:t>
            </a:r>
            <a:r>
              <a:rPr lang="ko-KR" altLang="en-US" dirty="0" err="1" smtClean="0"/>
              <a:t>턴밀은</a:t>
            </a:r>
            <a:r>
              <a:rPr lang="ko-KR" altLang="en-US" dirty="0" smtClean="0"/>
              <a:t> 물론 </a:t>
            </a:r>
            <a:r>
              <a:rPr lang="en-US" altLang="ko-KR" dirty="0" smtClean="0"/>
              <a:t>5</a:t>
            </a:r>
            <a:r>
              <a:rPr lang="ko-KR" altLang="en-US" dirty="0" smtClean="0"/>
              <a:t>면 </a:t>
            </a:r>
            <a:r>
              <a:rPr lang="ko-KR" altLang="en-US" dirty="0" err="1" smtClean="0"/>
              <a:t>가공기의</a:t>
            </a:r>
            <a:r>
              <a:rPr lang="ko-KR" altLang="en-US" dirty="0" smtClean="0"/>
              <a:t> 경우도 쉽게 작업할 수 있도록 개발 중입니다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현재는 </a:t>
            </a:r>
            <a:r>
              <a:rPr lang="en-US" altLang="ko-KR" dirty="0" smtClean="0"/>
              <a:t>V7.4 </a:t>
            </a:r>
            <a:r>
              <a:rPr lang="ko-KR" altLang="en-US" dirty="0" smtClean="0"/>
              <a:t>사용자를 위하여 기존 </a:t>
            </a:r>
            <a:r>
              <a:rPr lang="en-US" altLang="ko-KR" dirty="0" smtClean="0"/>
              <a:t>3d </a:t>
            </a:r>
            <a:r>
              <a:rPr lang="ko-KR" altLang="en-US" dirty="0" smtClean="0"/>
              <a:t>데이터를 자동 평면 </a:t>
            </a:r>
            <a:r>
              <a:rPr lang="ko-KR" altLang="en-US" dirty="0" err="1" smtClean="0"/>
              <a:t>드라프트</a:t>
            </a:r>
            <a:r>
              <a:rPr lang="ko-KR" altLang="en-US" dirty="0" smtClean="0"/>
              <a:t> 제공으로</a:t>
            </a:r>
            <a:r>
              <a:rPr lang="en-US" altLang="ko-KR" dirty="0" smtClean="0"/>
              <a:t>, 3</a:t>
            </a:r>
            <a:r>
              <a:rPr lang="ko-KR" altLang="en-US" dirty="0" smtClean="0"/>
              <a:t>차원 프로그램의 구매 없이 작업이 가능하도록 지원하고 있습니다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>
              <a:effectLst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24" y="3140968"/>
            <a:ext cx="3047256" cy="2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8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V8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CAD,CAM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-1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C3D </a:t>
            </a:r>
            <a:r>
              <a:rPr lang="ko-KR" altLang="en-US" sz="28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커널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en-US" altLang="ko-KR" sz="28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QuickCADCAM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V8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직사각형 7"/>
          <p:cNvSpPr/>
          <p:nvPr/>
        </p:nvSpPr>
        <p:spPr>
          <a:xfrm>
            <a:off x="395536" y="2132856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C3D </a:t>
            </a:r>
            <a:r>
              <a:rPr lang="ko-KR" altLang="en-US" sz="1400" dirty="0" err="1"/>
              <a:t>커널은</a:t>
            </a:r>
            <a:r>
              <a:rPr lang="ko-KR" altLang="en-US" sz="1400" dirty="0"/>
              <a:t> </a:t>
            </a:r>
            <a:r>
              <a:rPr lang="en-US" altLang="ko-KR" sz="1400" dirty="0"/>
              <a:t>CAE(Computer-Aided Engineering), </a:t>
            </a:r>
            <a:r>
              <a:rPr lang="en-US" altLang="ko-KR" sz="1400" dirty="0" smtClean="0"/>
              <a:t>CAM(Computer-Aided Manufacturing</a:t>
            </a:r>
            <a:r>
              <a:rPr lang="en-US" altLang="ko-KR" sz="1400" dirty="0"/>
              <a:t>) </a:t>
            </a:r>
            <a:r>
              <a:rPr lang="ko-KR" altLang="en-US" sz="1400" dirty="0"/>
              <a:t>및 공정 시뮬레이션 시스템과 같은 관련 </a:t>
            </a:r>
            <a:r>
              <a:rPr lang="ko-KR" altLang="en-US" sz="1400" dirty="0" smtClean="0"/>
              <a:t>어플리케이션과 </a:t>
            </a:r>
            <a:r>
              <a:rPr lang="en-US" altLang="ko-KR" sz="1400" dirty="0" smtClean="0"/>
              <a:t>CAD(Computer </a:t>
            </a:r>
            <a:r>
              <a:rPr lang="en-US" altLang="ko-KR" sz="1400" dirty="0"/>
              <a:t>Aided Design) </a:t>
            </a:r>
            <a:r>
              <a:rPr lang="ko-KR" altLang="en-US" sz="1400" dirty="0"/>
              <a:t>소프트웨어에 키 구성 요소 입니다</a:t>
            </a:r>
            <a:r>
              <a:rPr lang="en-US" altLang="ko-KR" sz="1400" dirty="0"/>
              <a:t>. ASCON</a:t>
            </a:r>
            <a:r>
              <a:rPr lang="ko-KR" altLang="en-US" sz="1400" dirty="0" smtClean="0"/>
              <a:t>은 회사의 </a:t>
            </a:r>
            <a:r>
              <a:rPr lang="en-US" altLang="ko-KR" sz="1400" dirty="0"/>
              <a:t>CAD </a:t>
            </a:r>
            <a:r>
              <a:rPr lang="ko-KR" altLang="en-US" sz="1400" dirty="0"/>
              <a:t>프로그램</a:t>
            </a:r>
            <a:r>
              <a:rPr lang="en-US" altLang="ko-KR" sz="1400" dirty="0"/>
              <a:t>, KOMPAS-3D</a:t>
            </a:r>
            <a:r>
              <a:rPr lang="ko-KR" altLang="en-US" sz="1400" dirty="0"/>
              <a:t>의 구성요소로써 </a:t>
            </a:r>
            <a:r>
              <a:rPr lang="en-US" altLang="ko-KR" sz="1400" dirty="0"/>
              <a:t>1995</a:t>
            </a:r>
            <a:r>
              <a:rPr lang="ko-KR" altLang="en-US" sz="1400" dirty="0"/>
              <a:t>년에 </a:t>
            </a:r>
            <a:r>
              <a:rPr lang="en-US" altLang="ko-KR" sz="1400" dirty="0"/>
              <a:t>C3D</a:t>
            </a:r>
            <a:r>
              <a:rPr lang="ko-KR" altLang="en-US" sz="1400" dirty="0"/>
              <a:t>의 </a:t>
            </a:r>
            <a:r>
              <a:rPr lang="ko-KR" altLang="en-US" sz="1400" dirty="0" smtClean="0"/>
              <a:t>개발을 시작합니다</a:t>
            </a:r>
            <a:r>
              <a:rPr lang="en-US" altLang="ko-KR" sz="1400" dirty="0"/>
              <a:t>.</a:t>
            </a:r>
          </a:p>
          <a:p>
            <a:r>
              <a:rPr lang="en-US" altLang="ko-KR" sz="1400" dirty="0"/>
              <a:t>2013</a:t>
            </a:r>
            <a:r>
              <a:rPr lang="ko-KR" altLang="en-US" sz="1400" dirty="0"/>
              <a:t>년에 </a:t>
            </a:r>
            <a:r>
              <a:rPr lang="en-US" altLang="ko-KR" sz="1400" dirty="0"/>
              <a:t>ASCON</a:t>
            </a:r>
            <a:r>
              <a:rPr lang="ko-KR" altLang="en-US" sz="1400" dirty="0"/>
              <a:t>은 </a:t>
            </a:r>
            <a:r>
              <a:rPr lang="ko-KR" altLang="en-US" sz="1400" dirty="0" err="1"/>
              <a:t>커널을</a:t>
            </a:r>
            <a:r>
              <a:rPr lang="ko-KR" altLang="en-US" sz="1400" dirty="0"/>
              <a:t> 개발하고 광고하기 위하여 책임지고 있는 </a:t>
            </a:r>
            <a:r>
              <a:rPr lang="en-US" altLang="ko-KR" sz="1400" dirty="0"/>
              <a:t>ASCON</a:t>
            </a:r>
            <a:r>
              <a:rPr lang="ko-KR" altLang="en-US" sz="1400" dirty="0" smtClean="0"/>
              <a:t>의 부서</a:t>
            </a:r>
            <a:r>
              <a:rPr lang="en-US" altLang="ko-KR" sz="1400" dirty="0"/>
              <a:t>, C3D</a:t>
            </a:r>
            <a:r>
              <a:rPr lang="ko-KR" altLang="en-US" sz="1400" dirty="0"/>
              <a:t>를 통하여 라이선스에 대하여 사용할 수 있는 </a:t>
            </a:r>
            <a:r>
              <a:rPr lang="en-US" altLang="ko-KR" sz="1400" dirty="0"/>
              <a:t>C3D </a:t>
            </a:r>
            <a:r>
              <a:rPr lang="ko-KR" altLang="en-US" sz="1400" dirty="0" err="1"/>
              <a:t>커널을</a:t>
            </a:r>
            <a:r>
              <a:rPr lang="ko-KR" altLang="en-US" sz="1400" dirty="0"/>
              <a:t> 만듭니다</a:t>
            </a:r>
            <a:r>
              <a:rPr lang="en-US" altLang="ko-KR" sz="1400" dirty="0"/>
              <a:t>. </a:t>
            </a:r>
            <a:r>
              <a:rPr lang="en-US" altLang="ko-KR" sz="1400" dirty="0" smtClean="0"/>
              <a:t>3</a:t>
            </a:r>
            <a:r>
              <a:rPr lang="en-US" altLang="ko-KR" sz="1400" baseline="30000" dirty="0" smtClean="0"/>
              <a:t>rd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파티 </a:t>
            </a:r>
            <a:r>
              <a:rPr lang="ko-KR" altLang="en-US" sz="1400" dirty="0"/>
              <a:t>개발자는 그들의 소프트웨어의 성능과 신뢰도를 증대시키기 위하여 </a:t>
            </a:r>
            <a:r>
              <a:rPr lang="ko-KR" altLang="en-US" sz="1400" dirty="0" smtClean="0"/>
              <a:t>기능을 확장하기 </a:t>
            </a:r>
            <a:r>
              <a:rPr lang="ko-KR" altLang="en-US" sz="1400" dirty="0"/>
              <a:t>위하여</a:t>
            </a:r>
            <a:r>
              <a:rPr lang="en-US" altLang="ko-KR" sz="1400" dirty="0"/>
              <a:t>, </a:t>
            </a:r>
            <a:r>
              <a:rPr lang="ko-KR" altLang="en-US" sz="1400" dirty="0"/>
              <a:t>그들의 제품의 개발 비용을 절감과 기존 </a:t>
            </a:r>
            <a:r>
              <a:rPr lang="en-US" altLang="ko-KR" sz="1400" dirty="0"/>
              <a:t>2D </a:t>
            </a:r>
            <a:r>
              <a:rPr lang="ko-KR" altLang="en-US" sz="1400" dirty="0"/>
              <a:t>시스템을 베이스로 </a:t>
            </a:r>
            <a:r>
              <a:rPr lang="en-US" altLang="ko-KR" sz="1400" dirty="0" smtClean="0"/>
              <a:t>3D </a:t>
            </a:r>
            <a:r>
              <a:rPr lang="ko-KR" altLang="en-US" sz="1400" dirty="0" err="1" smtClean="0"/>
              <a:t>모델러를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빠르게 생성하기 위하여 </a:t>
            </a:r>
            <a:r>
              <a:rPr lang="en-US" altLang="ko-KR" sz="1400" dirty="0"/>
              <a:t>C3D </a:t>
            </a:r>
            <a:r>
              <a:rPr lang="ko-KR" altLang="en-US" sz="1400" dirty="0" err="1"/>
              <a:t>커널을</a:t>
            </a:r>
            <a:r>
              <a:rPr lang="ko-KR" altLang="en-US" sz="1400" dirty="0"/>
              <a:t> 사용할 수 </a:t>
            </a:r>
            <a:r>
              <a:rPr lang="ko-KR" altLang="en-US" sz="1400" dirty="0" smtClean="0"/>
              <a:t>있습니다</a:t>
            </a:r>
            <a:r>
              <a:rPr lang="en-US" altLang="ko-KR" sz="1400" dirty="0" smtClean="0"/>
              <a:t>. </a:t>
            </a:r>
            <a:endParaRPr lang="ko-KR" altLang="en-US" sz="1400" dirty="0"/>
          </a:p>
          <a:p>
            <a:r>
              <a:rPr lang="ko-KR" altLang="en-US" sz="1400" dirty="0" err="1"/>
              <a:t>커널은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세개의</a:t>
            </a:r>
            <a:r>
              <a:rPr lang="ko-KR" altLang="en-US" sz="1400" dirty="0"/>
              <a:t> 모듈</a:t>
            </a:r>
            <a:r>
              <a:rPr lang="en-US" altLang="ko-KR" sz="1400" dirty="0"/>
              <a:t>, C3D </a:t>
            </a:r>
            <a:r>
              <a:rPr lang="ko-KR" altLang="en-US" sz="1400" dirty="0" err="1"/>
              <a:t>모델러</a:t>
            </a:r>
            <a:r>
              <a:rPr lang="en-US" altLang="ko-KR" sz="1400" dirty="0"/>
              <a:t>, C3D </a:t>
            </a:r>
            <a:r>
              <a:rPr lang="ko-KR" altLang="en-US" sz="1400" dirty="0" err="1"/>
              <a:t>솔버</a:t>
            </a:r>
            <a:r>
              <a:rPr lang="ko-KR" altLang="en-US" sz="1400" dirty="0"/>
              <a:t> 및 </a:t>
            </a:r>
            <a:r>
              <a:rPr lang="en-US" altLang="ko-KR" sz="1400" dirty="0"/>
              <a:t>C3D </a:t>
            </a:r>
            <a:r>
              <a:rPr lang="ko-KR" altLang="en-US" sz="1400" dirty="0"/>
              <a:t>전환기로 구성됩니다</a:t>
            </a:r>
            <a:endParaRPr lang="en-US" altLang="ko-KR" sz="1400" dirty="0">
              <a:effectLst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95536" y="4221088"/>
            <a:ext cx="309634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/>
              <a:t>키 </a:t>
            </a:r>
            <a:r>
              <a:rPr lang="ko-KR" altLang="en-US" sz="1400" dirty="0" err="1"/>
              <a:t>피쳐는</a:t>
            </a:r>
            <a:r>
              <a:rPr lang="ko-KR" altLang="en-US" sz="1400" dirty="0"/>
              <a:t> 다음의 운용을 포함합니다</a:t>
            </a:r>
            <a:r>
              <a:rPr lang="en-US" altLang="ko-KR" sz="1400" dirty="0" smtClean="0"/>
              <a:t>.</a:t>
            </a:r>
            <a:br>
              <a:rPr lang="en-US" altLang="ko-KR" sz="1400" dirty="0" smtClean="0"/>
            </a:br>
            <a:r>
              <a:rPr lang="en-US" altLang="ko-KR" sz="1000" dirty="0"/>
              <a:t>•</a:t>
            </a:r>
            <a:r>
              <a:rPr lang="ko-KR" altLang="en-US" sz="1000" dirty="0"/>
              <a:t>질량 관성 속성 계산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 err="1"/>
              <a:t>플라너</a:t>
            </a:r>
            <a:r>
              <a:rPr lang="ko-KR" altLang="en-US" sz="1000" dirty="0"/>
              <a:t> 투영캐스팅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/>
              <a:t>단면 </a:t>
            </a:r>
            <a:r>
              <a:rPr lang="ko-KR" altLang="en-US" sz="1000" dirty="0" err="1"/>
              <a:t>뷰</a:t>
            </a:r>
            <a:r>
              <a:rPr lang="ko-KR" altLang="en-US" sz="1000" dirty="0"/>
              <a:t> 생성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/>
              <a:t>얇은 </a:t>
            </a:r>
            <a:r>
              <a:rPr lang="ko-KR" altLang="en-US" sz="1000" dirty="0" err="1"/>
              <a:t>쉘</a:t>
            </a:r>
            <a:r>
              <a:rPr lang="ko-KR" altLang="en-US" sz="1000" dirty="0"/>
              <a:t> </a:t>
            </a:r>
            <a:r>
              <a:rPr lang="ko-KR" altLang="en-US" sz="1000" dirty="0" err="1"/>
              <a:t>솔리드</a:t>
            </a:r>
            <a:r>
              <a:rPr lang="ko-KR" altLang="en-US" sz="1000" dirty="0"/>
              <a:t> 생성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/>
              <a:t>직접 모델링으로 디자인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/>
              <a:t>부품 </a:t>
            </a:r>
            <a:r>
              <a:rPr lang="ko-KR" altLang="en-US" sz="1000" dirty="0" err="1"/>
              <a:t>필렛</a:t>
            </a:r>
            <a:r>
              <a:rPr lang="ko-KR" altLang="en-US" sz="1000" dirty="0"/>
              <a:t> 및 </a:t>
            </a:r>
            <a:r>
              <a:rPr lang="ko-KR" altLang="en-US" sz="1000" dirty="0" err="1"/>
              <a:t>모따기</a:t>
            </a:r>
            <a:endParaRPr lang="ko-KR" altLang="en-US" sz="1000" dirty="0"/>
          </a:p>
          <a:p>
            <a:r>
              <a:rPr lang="en-US" altLang="ko-KR" sz="1000" dirty="0"/>
              <a:t>•3D </a:t>
            </a:r>
            <a:r>
              <a:rPr lang="ko-KR" altLang="en-US" sz="1000" dirty="0" err="1"/>
              <a:t>솔리드</a:t>
            </a:r>
            <a:r>
              <a:rPr lang="ko-KR" altLang="en-US" sz="1000" dirty="0"/>
              <a:t> 모델링</a:t>
            </a:r>
          </a:p>
          <a:p>
            <a:r>
              <a:rPr lang="en-US" altLang="ko-KR" sz="1000" dirty="0"/>
              <a:t>•3D </a:t>
            </a:r>
            <a:r>
              <a:rPr lang="ko-KR" altLang="en-US" sz="1000" dirty="0" err="1"/>
              <a:t>서페이스</a:t>
            </a:r>
            <a:r>
              <a:rPr lang="ko-KR" altLang="en-US" sz="1000" dirty="0"/>
              <a:t> 모델링</a:t>
            </a:r>
          </a:p>
          <a:p>
            <a:r>
              <a:rPr lang="en-US" altLang="ko-KR" sz="1000" dirty="0"/>
              <a:t>•3D </a:t>
            </a:r>
            <a:r>
              <a:rPr lang="ko-KR" altLang="en-US" sz="1000" dirty="0" err="1"/>
              <a:t>와이프레임</a:t>
            </a:r>
            <a:r>
              <a:rPr lang="ko-KR" altLang="en-US" sz="1000" dirty="0"/>
              <a:t> 대상 모델링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 err="1"/>
              <a:t>쉬이트메탈</a:t>
            </a:r>
            <a:r>
              <a:rPr lang="ko-KR" altLang="en-US" sz="1000" dirty="0"/>
              <a:t> 부품 모델링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 err="1"/>
              <a:t>부울린</a:t>
            </a:r>
            <a:r>
              <a:rPr lang="ko-KR" altLang="en-US" sz="1000" dirty="0"/>
              <a:t> 운용 수행 지원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 err="1"/>
              <a:t>지오메트리</a:t>
            </a:r>
            <a:r>
              <a:rPr lang="ko-KR" altLang="en-US" sz="1000" dirty="0"/>
              <a:t> 계산 수행 지원</a:t>
            </a:r>
            <a:endParaRPr lang="en-US" altLang="ko-KR" sz="1000" dirty="0">
              <a:effectLst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4725144"/>
            <a:ext cx="4314085" cy="17000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5976" y="4191471"/>
            <a:ext cx="4314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C3D </a:t>
            </a:r>
            <a:r>
              <a:rPr lang="ko-KR" altLang="en-US" sz="1200" dirty="0" err="1"/>
              <a:t>모델러는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커널의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지오메트릭</a:t>
            </a:r>
            <a:r>
              <a:rPr lang="ko-KR" altLang="en-US" sz="1200" dirty="0"/>
              <a:t> 모듈입니다</a:t>
            </a:r>
            <a:r>
              <a:rPr lang="en-US" altLang="ko-KR" sz="1200" dirty="0" smtClean="0"/>
              <a:t>.3D </a:t>
            </a:r>
            <a:r>
              <a:rPr lang="ko-KR" altLang="en-US" sz="1200" dirty="0" err="1"/>
              <a:t>솔리드</a:t>
            </a:r>
            <a:r>
              <a:rPr lang="ko-KR" altLang="en-US" sz="1200" dirty="0"/>
              <a:t> 및 </a:t>
            </a:r>
            <a:r>
              <a:rPr lang="ko-KR" altLang="en-US" sz="1200" dirty="0" err="1"/>
              <a:t>하이브리드</a:t>
            </a:r>
            <a:r>
              <a:rPr lang="ko-KR" altLang="en-US" sz="1200" dirty="0"/>
              <a:t> 모델링</a:t>
            </a:r>
            <a:r>
              <a:rPr lang="en-US" altLang="ko-KR" sz="1200" dirty="0"/>
              <a:t>, </a:t>
            </a:r>
            <a:r>
              <a:rPr lang="ko-KR" altLang="en-US" sz="1200" dirty="0"/>
              <a:t>스케치 및 </a:t>
            </a:r>
            <a:r>
              <a:rPr lang="en-US" altLang="ko-KR" sz="1200" dirty="0"/>
              <a:t>2D </a:t>
            </a:r>
            <a:r>
              <a:rPr lang="ko-KR" altLang="en-US" sz="1200" dirty="0"/>
              <a:t>도면에 대한 기능을 </a:t>
            </a:r>
            <a:r>
              <a:rPr lang="ko-KR" altLang="en-US" sz="1200" dirty="0" smtClean="0"/>
              <a:t>제공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67611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V8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CAD,CAM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-2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C3D Solver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en-US" altLang="ko-KR" sz="28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QuickCADCAM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V8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직사각형 7"/>
          <p:cNvSpPr/>
          <p:nvPr/>
        </p:nvSpPr>
        <p:spPr>
          <a:xfrm>
            <a:off x="395536" y="2132856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C3D </a:t>
            </a:r>
            <a:r>
              <a:rPr lang="ko-KR" altLang="en-US" sz="1400" dirty="0" err="1"/>
              <a:t>커널은</a:t>
            </a:r>
            <a:r>
              <a:rPr lang="ko-KR" altLang="en-US" sz="1400" dirty="0"/>
              <a:t> </a:t>
            </a:r>
            <a:r>
              <a:rPr lang="en-US" altLang="ko-KR" sz="1400" dirty="0"/>
              <a:t>CAE(Computer-Aided Engineering), </a:t>
            </a:r>
            <a:r>
              <a:rPr lang="en-US" altLang="ko-KR" sz="1400" dirty="0" smtClean="0"/>
              <a:t>CAM(Computer-Aided Manufacturing</a:t>
            </a:r>
            <a:r>
              <a:rPr lang="en-US" altLang="ko-KR" sz="1400" dirty="0"/>
              <a:t>) </a:t>
            </a:r>
            <a:r>
              <a:rPr lang="ko-KR" altLang="en-US" sz="1400" dirty="0"/>
              <a:t>및 공정 시뮬레이션 시스템과 같은 관련 </a:t>
            </a:r>
            <a:r>
              <a:rPr lang="ko-KR" altLang="en-US" sz="1400" dirty="0" smtClean="0"/>
              <a:t>어플리케이션과 </a:t>
            </a:r>
            <a:r>
              <a:rPr lang="en-US" altLang="ko-KR" sz="1400" dirty="0" smtClean="0"/>
              <a:t>CAD(Computer </a:t>
            </a:r>
            <a:r>
              <a:rPr lang="en-US" altLang="ko-KR" sz="1400" dirty="0"/>
              <a:t>Aided Design) </a:t>
            </a:r>
            <a:r>
              <a:rPr lang="ko-KR" altLang="en-US" sz="1400" dirty="0"/>
              <a:t>소프트웨어에 키 구성 요소 입니다</a:t>
            </a:r>
            <a:r>
              <a:rPr lang="en-US" altLang="ko-KR" sz="1400" dirty="0"/>
              <a:t>. ASCON</a:t>
            </a:r>
            <a:r>
              <a:rPr lang="ko-KR" altLang="en-US" sz="1400" dirty="0" smtClean="0"/>
              <a:t>은 회사의 </a:t>
            </a:r>
            <a:r>
              <a:rPr lang="en-US" altLang="ko-KR" sz="1400" dirty="0"/>
              <a:t>CAD </a:t>
            </a:r>
            <a:r>
              <a:rPr lang="ko-KR" altLang="en-US" sz="1400" dirty="0"/>
              <a:t>프로그램</a:t>
            </a:r>
            <a:r>
              <a:rPr lang="en-US" altLang="ko-KR" sz="1400" dirty="0"/>
              <a:t>, KOMPAS-3D</a:t>
            </a:r>
            <a:r>
              <a:rPr lang="ko-KR" altLang="en-US" sz="1400" dirty="0"/>
              <a:t>의 구성요소로써 </a:t>
            </a:r>
            <a:r>
              <a:rPr lang="en-US" altLang="ko-KR" sz="1400" dirty="0"/>
              <a:t>1995</a:t>
            </a:r>
            <a:r>
              <a:rPr lang="ko-KR" altLang="en-US" sz="1400" dirty="0"/>
              <a:t>년에 </a:t>
            </a:r>
            <a:r>
              <a:rPr lang="en-US" altLang="ko-KR" sz="1400" dirty="0"/>
              <a:t>C3D</a:t>
            </a:r>
            <a:r>
              <a:rPr lang="ko-KR" altLang="en-US" sz="1400" dirty="0"/>
              <a:t>의 </a:t>
            </a:r>
            <a:r>
              <a:rPr lang="ko-KR" altLang="en-US" sz="1400" dirty="0" smtClean="0"/>
              <a:t>개발을 시작합니다</a:t>
            </a:r>
            <a:r>
              <a:rPr lang="en-US" altLang="ko-KR" sz="1400" dirty="0"/>
              <a:t>.</a:t>
            </a:r>
          </a:p>
          <a:p>
            <a:r>
              <a:rPr lang="en-US" altLang="ko-KR" sz="1400" dirty="0"/>
              <a:t>2013</a:t>
            </a:r>
            <a:r>
              <a:rPr lang="ko-KR" altLang="en-US" sz="1400" dirty="0"/>
              <a:t>년에 </a:t>
            </a:r>
            <a:r>
              <a:rPr lang="en-US" altLang="ko-KR" sz="1400" dirty="0"/>
              <a:t>ASCON</a:t>
            </a:r>
            <a:r>
              <a:rPr lang="ko-KR" altLang="en-US" sz="1400" dirty="0"/>
              <a:t>은 </a:t>
            </a:r>
            <a:r>
              <a:rPr lang="ko-KR" altLang="en-US" sz="1400" dirty="0" err="1"/>
              <a:t>커널을</a:t>
            </a:r>
            <a:r>
              <a:rPr lang="ko-KR" altLang="en-US" sz="1400" dirty="0"/>
              <a:t> 개발하고 광고하기 위하여 책임지고 있는 </a:t>
            </a:r>
            <a:r>
              <a:rPr lang="en-US" altLang="ko-KR" sz="1400" dirty="0"/>
              <a:t>ASCON</a:t>
            </a:r>
            <a:r>
              <a:rPr lang="ko-KR" altLang="en-US" sz="1400" dirty="0" smtClean="0"/>
              <a:t>의 부서</a:t>
            </a:r>
            <a:r>
              <a:rPr lang="en-US" altLang="ko-KR" sz="1400" dirty="0"/>
              <a:t>, C3D</a:t>
            </a:r>
            <a:r>
              <a:rPr lang="ko-KR" altLang="en-US" sz="1400" dirty="0"/>
              <a:t>를 통하여 라이선스에 대하여 사용할 수 있는 </a:t>
            </a:r>
            <a:r>
              <a:rPr lang="en-US" altLang="ko-KR" sz="1400" dirty="0"/>
              <a:t>C3D </a:t>
            </a:r>
            <a:r>
              <a:rPr lang="ko-KR" altLang="en-US" sz="1400" dirty="0" err="1"/>
              <a:t>커널을</a:t>
            </a:r>
            <a:r>
              <a:rPr lang="ko-KR" altLang="en-US" sz="1400" dirty="0"/>
              <a:t> 만듭니다</a:t>
            </a:r>
            <a:r>
              <a:rPr lang="en-US" altLang="ko-KR" sz="1400" dirty="0"/>
              <a:t>. </a:t>
            </a:r>
            <a:r>
              <a:rPr lang="en-US" altLang="ko-KR" sz="1400" dirty="0" smtClean="0"/>
              <a:t>3</a:t>
            </a:r>
            <a:r>
              <a:rPr lang="en-US" altLang="ko-KR" sz="1400" baseline="30000" dirty="0" smtClean="0"/>
              <a:t>rd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파티 </a:t>
            </a:r>
            <a:r>
              <a:rPr lang="ko-KR" altLang="en-US" sz="1400" dirty="0"/>
              <a:t>개발자는 그들의 소프트웨어의 성능과 신뢰도를 증대시키기 위하여 </a:t>
            </a:r>
            <a:r>
              <a:rPr lang="ko-KR" altLang="en-US" sz="1400" dirty="0" smtClean="0"/>
              <a:t>기능을 확장하기 </a:t>
            </a:r>
            <a:r>
              <a:rPr lang="ko-KR" altLang="en-US" sz="1400" dirty="0"/>
              <a:t>위하여</a:t>
            </a:r>
            <a:r>
              <a:rPr lang="en-US" altLang="ko-KR" sz="1400" dirty="0"/>
              <a:t>, </a:t>
            </a:r>
            <a:r>
              <a:rPr lang="ko-KR" altLang="en-US" sz="1400" dirty="0"/>
              <a:t>그들의 제품의 개발 비용을 절감과 기존 </a:t>
            </a:r>
            <a:r>
              <a:rPr lang="en-US" altLang="ko-KR" sz="1400" dirty="0"/>
              <a:t>2D </a:t>
            </a:r>
            <a:r>
              <a:rPr lang="ko-KR" altLang="en-US" sz="1400" dirty="0"/>
              <a:t>시스템을 베이스로 </a:t>
            </a:r>
            <a:r>
              <a:rPr lang="en-US" altLang="ko-KR" sz="1400" dirty="0" smtClean="0"/>
              <a:t>3D </a:t>
            </a:r>
            <a:r>
              <a:rPr lang="ko-KR" altLang="en-US" sz="1400" dirty="0" err="1" smtClean="0"/>
              <a:t>모델러를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빠르게 생성하기 위하여 </a:t>
            </a:r>
            <a:r>
              <a:rPr lang="en-US" altLang="ko-KR" sz="1400" dirty="0"/>
              <a:t>C3D </a:t>
            </a:r>
            <a:r>
              <a:rPr lang="ko-KR" altLang="en-US" sz="1400" dirty="0" err="1"/>
              <a:t>커널을</a:t>
            </a:r>
            <a:r>
              <a:rPr lang="ko-KR" altLang="en-US" sz="1400" dirty="0"/>
              <a:t> 사용할 수 </a:t>
            </a:r>
            <a:r>
              <a:rPr lang="ko-KR" altLang="en-US" sz="1400" dirty="0" smtClean="0"/>
              <a:t>있습니다</a:t>
            </a:r>
            <a:r>
              <a:rPr lang="en-US" altLang="ko-KR" sz="1400" dirty="0" smtClean="0"/>
              <a:t>. </a:t>
            </a:r>
            <a:endParaRPr lang="ko-KR" altLang="en-US" sz="1400" dirty="0"/>
          </a:p>
          <a:p>
            <a:r>
              <a:rPr lang="ko-KR" altLang="en-US" sz="1400" dirty="0" err="1"/>
              <a:t>커널은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세개의</a:t>
            </a:r>
            <a:r>
              <a:rPr lang="ko-KR" altLang="en-US" sz="1400" dirty="0"/>
              <a:t> 모듈</a:t>
            </a:r>
            <a:r>
              <a:rPr lang="en-US" altLang="ko-KR" sz="1400" dirty="0"/>
              <a:t>, C3D </a:t>
            </a:r>
            <a:r>
              <a:rPr lang="ko-KR" altLang="en-US" sz="1400" dirty="0" err="1"/>
              <a:t>모델러</a:t>
            </a:r>
            <a:r>
              <a:rPr lang="en-US" altLang="ko-KR" sz="1400" dirty="0"/>
              <a:t>, C3D </a:t>
            </a:r>
            <a:r>
              <a:rPr lang="ko-KR" altLang="en-US" sz="1400" dirty="0" err="1"/>
              <a:t>솔버</a:t>
            </a:r>
            <a:r>
              <a:rPr lang="ko-KR" altLang="en-US" sz="1400" dirty="0"/>
              <a:t> 및 </a:t>
            </a:r>
            <a:r>
              <a:rPr lang="en-US" altLang="ko-KR" sz="1400" dirty="0"/>
              <a:t>C3D </a:t>
            </a:r>
            <a:r>
              <a:rPr lang="ko-KR" altLang="en-US" sz="1400" dirty="0"/>
              <a:t>전환기로 구성됩니다</a:t>
            </a:r>
            <a:endParaRPr lang="en-US" altLang="ko-KR" sz="1400" dirty="0">
              <a:effectLst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95536" y="4221088"/>
            <a:ext cx="3312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 err="1"/>
              <a:t>솔버는</a:t>
            </a:r>
            <a:r>
              <a:rPr lang="ko-KR" altLang="en-US" sz="1400" dirty="0"/>
              <a:t> 다음의 구속 형식을 지원합니다</a:t>
            </a:r>
            <a:r>
              <a:rPr lang="en-US" altLang="ko-KR" sz="1400" dirty="0" smtClean="0"/>
              <a:t>.</a:t>
            </a:r>
            <a:br>
              <a:rPr lang="en-US" altLang="ko-KR" sz="1400" dirty="0" smtClean="0"/>
            </a:br>
            <a:r>
              <a:rPr lang="en-US" altLang="ko-KR" sz="1000" dirty="0"/>
              <a:t>•</a:t>
            </a:r>
            <a:r>
              <a:rPr lang="ko-KR" altLang="en-US" sz="1000" dirty="0"/>
              <a:t>동시 발생</a:t>
            </a:r>
            <a:r>
              <a:rPr lang="en-US" altLang="ko-KR" sz="1000" dirty="0"/>
              <a:t>(2D </a:t>
            </a:r>
            <a:r>
              <a:rPr lang="ko-KR" altLang="en-US" sz="1000" dirty="0"/>
              <a:t>및 </a:t>
            </a:r>
            <a:r>
              <a:rPr lang="en-US" altLang="ko-KR" sz="1000" dirty="0"/>
              <a:t>3D</a:t>
            </a:r>
            <a:r>
              <a:rPr lang="ko-KR" altLang="en-US" sz="1000" dirty="0"/>
              <a:t>에 사용할 수 있음</a:t>
            </a:r>
            <a:r>
              <a:rPr lang="en-US" altLang="ko-KR" sz="1000" dirty="0"/>
              <a:t>)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/>
              <a:t>점 정렬</a:t>
            </a:r>
            <a:r>
              <a:rPr lang="en-US" altLang="ko-KR" sz="1000" dirty="0"/>
              <a:t>(2D)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/>
              <a:t>각도</a:t>
            </a:r>
            <a:r>
              <a:rPr lang="en-US" altLang="ko-KR" sz="1000" dirty="0"/>
              <a:t>(2D </a:t>
            </a:r>
            <a:r>
              <a:rPr lang="ko-KR" altLang="en-US" sz="1000" dirty="0"/>
              <a:t>및 </a:t>
            </a:r>
            <a:r>
              <a:rPr lang="en-US" altLang="ko-KR" sz="1000" dirty="0"/>
              <a:t>3D)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 err="1"/>
              <a:t>동축도</a:t>
            </a:r>
            <a:r>
              <a:rPr lang="en-US" altLang="ko-KR" sz="1000" dirty="0"/>
              <a:t>(3D)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/>
              <a:t>거리</a:t>
            </a:r>
            <a:r>
              <a:rPr lang="en-US" altLang="ko-KR" sz="1000" dirty="0"/>
              <a:t>(2D </a:t>
            </a:r>
            <a:r>
              <a:rPr lang="ko-KR" altLang="en-US" sz="1000" dirty="0"/>
              <a:t>및</a:t>
            </a:r>
            <a:r>
              <a:rPr lang="en-US" altLang="ko-KR" sz="1000" dirty="0"/>
              <a:t>3D)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 err="1"/>
              <a:t>등간격</a:t>
            </a:r>
            <a:r>
              <a:rPr lang="ko-KR" altLang="en-US" sz="1000" dirty="0"/>
              <a:t> 길이</a:t>
            </a:r>
            <a:r>
              <a:rPr lang="en-US" altLang="ko-KR" sz="1000" dirty="0"/>
              <a:t>(2D)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 err="1"/>
              <a:t>등간격</a:t>
            </a:r>
            <a:r>
              <a:rPr lang="ko-KR" altLang="en-US" sz="1000" dirty="0"/>
              <a:t> 반지름</a:t>
            </a:r>
            <a:r>
              <a:rPr lang="en-US" altLang="ko-KR" sz="1000" dirty="0"/>
              <a:t>(2D)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 err="1"/>
              <a:t>지오메트리</a:t>
            </a:r>
            <a:r>
              <a:rPr lang="ko-KR" altLang="en-US" sz="1000" dirty="0"/>
              <a:t> 고정</a:t>
            </a:r>
            <a:r>
              <a:rPr lang="en-US" altLang="ko-KR" sz="1000" dirty="0"/>
              <a:t>(2D </a:t>
            </a:r>
            <a:r>
              <a:rPr lang="ko-KR" altLang="en-US" sz="1000" dirty="0"/>
              <a:t>및 </a:t>
            </a:r>
            <a:r>
              <a:rPr lang="en-US" altLang="ko-KR" sz="1000" dirty="0"/>
              <a:t>3D)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/>
              <a:t>고정 길이 및 방향</a:t>
            </a:r>
            <a:r>
              <a:rPr lang="en-US" altLang="ko-KR" sz="1000" dirty="0"/>
              <a:t>(2D)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/>
              <a:t>입사각</a:t>
            </a:r>
            <a:r>
              <a:rPr lang="en-US" altLang="ko-KR" sz="1000" dirty="0"/>
              <a:t>(2D)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 err="1"/>
              <a:t>평행성</a:t>
            </a:r>
            <a:r>
              <a:rPr lang="en-US" altLang="ko-KR" sz="1000" dirty="0"/>
              <a:t>(2D </a:t>
            </a:r>
            <a:r>
              <a:rPr lang="ko-KR" altLang="en-US" sz="1000" dirty="0"/>
              <a:t>및 </a:t>
            </a:r>
            <a:r>
              <a:rPr lang="en-US" altLang="ko-KR" sz="1000" dirty="0"/>
              <a:t>3D)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 err="1"/>
              <a:t>수직성</a:t>
            </a:r>
            <a:r>
              <a:rPr lang="en-US" altLang="ko-KR" sz="1000" dirty="0"/>
              <a:t>(2D </a:t>
            </a:r>
            <a:r>
              <a:rPr lang="ko-KR" altLang="en-US" sz="1000" dirty="0"/>
              <a:t>및 </a:t>
            </a:r>
            <a:r>
              <a:rPr lang="en-US" altLang="ko-KR" sz="1000" dirty="0"/>
              <a:t>3D)</a:t>
            </a:r>
          </a:p>
          <a:p>
            <a:r>
              <a:rPr lang="en-US" altLang="ko-KR" sz="1000" dirty="0"/>
              <a:t>•</a:t>
            </a:r>
            <a:r>
              <a:rPr lang="ko-KR" altLang="en-US" sz="1000" dirty="0"/>
              <a:t>반지름</a:t>
            </a:r>
            <a:r>
              <a:rPr lang="en-US" altLang="ko-KR" sz="1000" dirty="0"/>
              <a:t>(2D)</a:t>
            </a:r>
            <a:endParaRPr lang="en-US" altLang="ko-KR" sz="1000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4191471"/>
            <a:ext cx="4314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C3D </a:t>
            </a:r>
            <a:r>
              <a:rPr lang="ko-KR" altLang="en-US" sz="1200" dirty="0" err="1"/>
              <a:t>솔버는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커널의</a:t>
            </a:r>
            <a:r>
              <a:rPr lang="ko-KR" altLang="en-US" sz="1200" dirty="0"/>
              <a:t> </a:t>
            </a:r>
            <a:r>
              <a:rPr lang="ko-KR" altLang="en-US" sz="1200" dirty="0" err="1"/>
              <a:t>파라메트릭</a:t>
            </a:r>
            <a:r>
              <a:rPr lang="ko-KR" altLang="en-US" sz="1200" dirty="0"/>
              <a:t> 구속 </a:t>
            </a:r>
            <a:r>
              <a:rPr lang="ko-KR" altLang="en-US" sz="1200" dirty="0" err="1"/>
              <a:t>솔버</a:t>
            </a:r>
            <a:r>
              <a:rPr lang="ko-KR" altLang="en-US" sz="1200" dirty="0"/>
              <a:t> 입니다</a:t>
            </a:r>
            <a:r>
              <a:rPr lang="en-US" altLang="ko-KR" sz="1200" dirty="0" smtClean="0"/>
              <a:t>.2D </a:t>
            </a:r>
            <a:r>
              <a:rPr lang="ko-KR" altLang="en-US" sz="1200" dirty="0"/>
              <a:t>및 </a:t>
            </a:r>
            <a:r>
              <a:rPr lang="en-US" altLang="ko-KR" sz="1200" dirty="0"/>
              <a:t>3D </a:t>
            </a:r>
            <a:r>
              <a:rPr lang="ko-KR" altLang="en-US" sz="1200" dirty="0" err="1"/>
              <a:t>지오메트리에</a:t>
            </a:r>
            <a:r>
              <a:rPr lang="ko-KR" altLang="en-US" sz="1200" dirty="0"/>
              <a:t> 대해 </a:t>
            </a:r>
            <a:r>
              <a:rPr lang="ko-KR" altLang="en-US" sz="1200" dirty="0" err="1"/>
              <a:t>파라메트릭</a:t>
            </a:r>
            <a:r>
              <a:rPr lang="ko-KR" altLang="en-US" sz="1200" dirty="0"/>
              <a:t> 구속을 생성하고 해결하기 위한 기능을 자랑합니다</a:t>
            </a:r>
            <a:r>
              <a:rPr lang="en-US" altLang="ko-KR" sz="1200" dirty="0"/>
              <a:t>.</a:t>
            </a:r>
          </a:p>
          <a:p>
            <a:r>
              <a:rPr lang="en-US" altLang="ko-KR" sz="1200" dirty="0"/>
              <a:t>•2D </a:t>
            </a:r>
            <a:r>
              <a:rPr lang="ko-KR" altLang="en-US" sz="1200" dirty="0"/>
              <a:t>도면과 </a:t>
            </a:r>
            <a:r>
              <a:rPr lang="en-US" altLang="ko-KR" sz="1200" dirty="0"/>
              <a:t>3D </a:t>
            </a:r>
            <a:r>
              <a:rPr lang="ko-KR" altLang="en-US" sz="1200" dirty="0"/>
              <a:t>스케치에 대한 </a:t>
            </a:r>
            <a:r>
              <a:rPr lang="en-US" altLang="ko-KR" sz="1200" dirty="0"/>
              <a:t>2D </a:t>
            </a:r>
            <a:r>
              <a:rPr lang="ko-KR" altLang="en-US" sz="1200" dirty="0"/>
              <a:t>구속 </a:t>
            </a:r>
            <a:r>
              <a:rPr lang="ko-KR" altLang="en-US" sz="1200" dirty="0" err="1"/>
              <a:t>솔버</a:t>
            </a:r>
            <a:endParaRPr lang="ko-KR" altLang="en-US" sz="1200" dirty="0"/>
          </a:p>
          <a:p>
            <a:r>
              <a:rPr lang="en-US" altLang="ko-KR" sz="1200" dirty="0"/>
              <a:t>•</a:t>
            </a:r>
            <a:r>
              <a:rPr lang="ko-KR" altLang="en-US" sz="1200" dirty="0"/>
              <a:t>어셈블리 및 </a:t>
            </a:r>
            <a:r>
              <a:rPr lang="ko-KR" altLang="en-US" sz="1200" dirty="0" err="1"/>
              <a:t>키네메틱</a:t>
            </a:r>
            <a:r>
              <a:rPr lang="ko-KR" altLang="en-US" sz="1200" dirty="0"/>
              <a:t> 해석에 대한 </a:t>
            </a:r>
            <a:r>
              <a:rPr lang="en-US" altLang="ko-KR" sz="1200" dirty="0"/>
              <a:t>3D </a:t>
            </a:r>
            <a:r>
              <a:rPr lang="ko-KR" altLang="en-US" sz="1200" dirty="0"/>
              <a:t>구속 </a:t>
            </a:r>
            <a:r>
              <a:rPr lang="ko-KR" altLang="en-US" sz="1200" dirty="0" err="1"/>
              <a:t>솔버</a:t>
            </a:r>
            <a:endParaRPr lang="ko-KR" altLang="en-US" sz="12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5207134"/>
            <a:ext cx="3407079" cy="13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7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V8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CAD,CAM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-3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C3D Converter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en-US" altLang="ko-KR" sz="28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QuickCADCAM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V8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직사각형 7"/>
          <p:cNvSpPr/>
          <p:nvPr/>
        </p:nvSpPr>
        <p:spPr>
          <a:xfrm>
            <a:off x="395536" y="2132856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C3D </a:t>
            </a:r>
            <a:r>
              <a:rPr lang="ko-KR" altLang="en-US" sz="1400" dirty="0" err="1"/>
              <a:t>커널은</a:t>
            </a:r>
            <a:r>
              <a:rPr lang="ko-KR" altLang="en-US" sz="1400" dirty="0"/>
              <a:t> </a:t>
            </a:r>
            <a:r>
              <a:rPr lang="en-US" altLang="ko-KR" sz="1400" dirty="0"/>
              <a:t>CAE(Computer-Aided Engineering), </a:t>
            </a:r>
            <a:r>
              <a:rPr lang="en-US" altLang="ko-KR" sz="1400" dirty="0" smtClean="0"/>
              <a:t>CAM(Computer-Aided Manufacturing</a:t>
            </a:r>
            <a:r>
              <a:rPr lang="en-US" altLang="ko-KR" sz="1400" dirty="0"/>
              <a:t>) </a:t>
            </a:r>
            <a:r>
              <a:rPr lang="ko-KR" altLang="en-US" sz="1400" dirty="0"/>
              <a:t>및 공정 시뮬레이션 시스템과 같은 관련 </a:t>
            </a:r>
            <a:r>
              <a:rPr lang="ko-KR" altLang="en-US" sz="1400" dirty="0" smtClean="0"/>
              <a:t>어플리케이션과 </a:t>
            </a:r>
            <a:r>
              <a:rPr lang="en-US" altLang="ko-KR" sz="1400" dirty="0" smtClean="0"/>
              <a:t>CAD(Computer </a:t>
            </a:r>
            <a:r>
              <a:rPr lang="en-US" altLang="ko-KR" sz="1400" dirty="0"/>
              <a:t>Aided Design) </a:t>
            </a:r>
            <a:r>
              <a:rPr lang="ko-KR" altLang="en-US" sz="1400" dirty="0"/>
              <a:t>소프트웨어에 키 구성 요소 입니다</a:t>
            </a:r>
            <a:r>
              <a:rPr lang="en-US" altLang="ko-KR" sz="1400" dirty="0"/>
              <a:t>. ASCON</a:t>
            </a:r>
            <a:r>
              <a:rPr lang="ko-KR" altLang="en-US" sz="1400" dirty="0" smtClean="0"/>
              <a:t>은 회사의 </a:t>
            </a:r>
            <a:r>
              <a:rPr lang="en-US" altLang="ko-KR" sz="1400" dirty="0"/>
              <a:t>CAD </a:t>
            </a:r>
            <a:r>
              <a:rPr lang="ko-KR" altLang="en-US" sz="1400" dirty="0"/>
              <a:t>프로그램</a:t>
            </a:r>
            <a:r>
              <a:rPr lang="en-US" altLang="ko-KR" sz="1400" dirty="0"/>
              <a:t>, KOMPAS-3D</a:t>
            </a:r>
            <a:r>
              <a:rPr lang="ko-KR" altLang="en-US" sz="1400" dirty="0"/>
              <a:t>의 구성요소로써 </a:t>
            </a:r>
            <a:r>
              <a:rPr lang="en-US" altLang="ko-KR" sz="1400" dirty="0"/>
              <a:t>1995</a:t>
            </a:r>
            <a:r>
              <a:rPr lang="ko-KR" altLang="en-US" sz="1400" dirty="0"/>
              <a:t>년에 </a:t>
            </a:r>
            <a:r>
              <a:rPr lang="en-US" altLang="ko-KR" sz="1400" dirty="0"/>
              <a:t>C3D</a:t>
            </a:r>
            <a:r>
              <a:rPr lang="ko-KR" altLang="en-US" sz="1400" dirty="0"/>
              <a:t>의 </a:t>
            </a:r>
            <a:r>
              <a:rPr lang="ko-KR" altLang="en-US" sz="1400" dirty="0" smtClean="0"/>
              <a:t>개발을 시작합니다</a:t>
            </a:r>
            <a:r>
              <a:rPr lang="en-US" altLang="ko-KR" sz="1400" dirty="0"/>
              <a:t>.</a:t>
            </a:r>
          </a:p>
          <a:p>
            <a:r>
              <a:rPr lang="en-US" altLang="ko-KR" sz="1400" dirty="0"/>
              <a:t>2013</a:t>
            </a:r>
            <a:r>
              <a:rPr lang="ko-KR" altLang="en-US" sz="1400" dirty="0"/>
              <a:t>년에 </a:t>
            </a:r>
            <a:r>
              <a:rPr lang="en-US" altLang="ko-KR" sz="1400" dirty="0"/>
              <a:t>ASCON</a:t>
            </a:r>
            <a:r>
              <a:rPr lang="ko-KR" altLang="en-US" sz="1400" dirty="0"/>
              <a:t>은 </a:t>
            </a:r>
            <a:r>
              <a:rPr lang="ko-KR" altLang="en-US" sz="1400" dirty="0" err="1"/>
              <a:t>커널을</a:t>
            </a:r>
            <a:r>
              <a:rPr lang="ko-KR" altLang="en-US" sz="1400" dirty="0"/>
              <a:t> 개발하고 광고하기 위하여 책임지고 있는 </a:t>
            </a:r>
            <a:r>
              <a:rPr lang="en-US" altLang="ko-KR" sz="1400" dirty="0"/>
              <a:t>ASCON</a:t>
            </a:r>
            <a:r>
              <a:rPr lang="ko-KR" altLang="en-US" sz="1400" dirty="0" smtClean="0"/>
              <a:t>의 부서</a:t>
            </a:r>
            <a:r>
              <a:rPr lang="en-US" altLang="ko-KR" sz="1400" dirty="0"/>
              <a:t>, C3D</a:t>
            </a:r>
            <a:r>
              <a:rPr lang="ko-KR" altLang="en-US" sz="1400" dirty="0"/>
              <a:t>를 통하여 라이선스에 대하여 사용할 수 있는 </a:t>
            </a:r>
            <a:r>
              <a:rPr lang="en-US" altLang="ko-KR" sz="1400" dirty="0"/>
              <a:t>C3D </a:t>
            </a:r>
            <a:r>
              <a:rPr lang="ko-KR" altLang="en-US" sz="1400" dirty="0" err="1"/>
              <a:t>커널을</a:t>
            </a:r>
            <a:r>
              <a:rPr lang="ko-KR" altLang="en-US" sz="1400" dirty="0"/>
              <a:t> 만듭니다</a:t>
            </a:r>
            <a:r>
              <a:rPr lang="en-US" altLang="ko-KR" sz="1400" dirty="0"/>
              <a:t>. </a:t>
            </a:r>
            <a:r>
              <a:rPr lang="en-US" altLang="ko-KR" sz="1400" dirty="0" smtClean="0"/>
              <a:t>3</a:t>
            </a:r>
            <a:r>
              <a:rPr lang="en-US" altLang="ko-KR" sz="1400" baseline="30000" dirty="0" smtClean="0"/>
              <a:t>rd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파티 </a:t>
            </a:r>
            <a:r>
              <a:rPr lang="ko-KR" altLang="en-US" sz="1400" dirty="0"/>
              <a:t>개발자는 그들의 소프트웨어의 성능과 신뢰도를 증대시키기 위하여 </a:t>
            </a:r>
            <a:r>
              <a:rPr lang="ko-KR" altLang="en-US" sz="1400" dirty="0" smtClean="0"/>
              <a:t>기능을 확장하기 </a:t>
            </a:r>
            <a:r>
              <a:rPr lang="ko-KR" altLang="en-US" sz="1400" dirty="0"/>
              <a:t>위하여</a:t>
            </a:r>
            <a:r>
              <a:rPr lang="en-US" altLang="ko-KR" sz="1400" dirty="0"/>
              <a:t>, </a:t>
            </a:r>
            <a:r>
              <a:rPr lang="ko-KR" altLang="en-US" sz="1400" dirty="0"/>
              <a:t>그들의 제품의 개발 비용을 절감과 기존 </a:t>
            </a:r>
            <a:r>
              <a:rPr lang="en-US" altLang="ko-KR" sz="1400" dirty="0"/>
              <a:t>2D </a:t>
            </a:r>
            <a:r>
              <a:rPr lang="ko-KR" altLang="en-US" sz="1400" dirty="0"/>
              <a:t>시스템을 베이스로 </a:t>
            </a:r>
            <a:r>
              <a:rPr lang="en-US" altLang="ko-KR" sz="1400" dirty="0" smtClean="0"/>
              <a:t>3D </a:t>
            </a:r>
            <a:r>
              <a:rPr lang="ko-KR" altLang="en-US" sz="1400" dirty="0" err="1" smtClean="0"/>
              <a:t>모델러를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빠르게 생성하기 위하여 </a:t>
            </a:r>
            <a:r>
              <a:rPr lang="en-US" altLang="ko-KR" sz="1400" dirty="0"/>
              <a:t>C3D </a:t>
            </a:r>
            <a:r>
              <a:rPr lang="ko-KR" altLang="en-US" sz="1400" dirty="0" err="1"/>
              <a:t>커널을</a:t>
            </a:r>
            <a:r>
              <a:rPr lang="ko-KR" altLang="en-US" sz="1400" dirty="0"/>
              <a:t> 사용할 수 </a:t>
            </a:r>
            <a:r>
              <a:rPr lang="ko-KR" altLang="en-US" sz="1400" dirty="0" smtClean="0"/>
              <a:t>있습니다</a:t>
            </a:r>
            <a:r>
              <a:rPr lang="en-US" altLang="ko-KR" sz="1400" dirty="0" smtClean="0"/>
              <a:t>. </a:t>
            </a:r>
            <a:endParaRPr lang="ko-KR" altLang="en-US" sz="1400" dirty="0"/>
          </a:p>
          <a:p>
            <a:r>
              <a:rPr lang="ko-KR" altLang="en-US" sz="1400" dirty="0" err="1"/>
              <a:t>커널은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세개의</a:t>
            </a:r>
            <a:r>
              <a:rPr lang="ko-KR" altLang="en-US" sz="1400" dirty="0"/>
              <a:t> 모듈</a:t>
            </a:r>
            <a:r>
              <a:rPr lang="en-US" altLang="ko-KR" sz="1400" dirty="0"/>
              <a:t>, C3D </a:t>
            </a:r>
            <a:r>
              <a:rPr lang="ko-KR" altLang="en-US" sz="1400" dirty="0" err="1"/>
              <a:t>모델러</a:t>
            </a:r>
            <a:r>
              <a:rPr lang="en-US" altLang="ko-KR" sz="1400" dirty="0"/>
              <a:t>, C3D </a:t>
            </a:r>
            <a:r>
              <a:rPr lang="ko-KR" altLang="en-US" sz="1400" dirty="0" err="1"/>
              <a:t>솔버</a:t>
            </a:r>
            <a:r>
              <a:rPr lang="ko-KR" altLang="en-US" sz="1400" dirty="0"/>
              <a:t> 및 </a:t>
            </a:r>
            <a:r>
              <a:rPr lang="en-US" altLang="ko-KR" sz="1400" dirty="0"/>
              <a:t>C3D </a:t>
            </a:r>
            <a:r>
              <a:rPr lang="ko-KR" altLang="en-US" sz="1400" dirty="0"/>
              <a:t>전환기로 구성됩니다</a:t>
            </a:r>
            <a:endParaRPr lang="en-US" altLang="ko-KR" sz="1400" dirty="0">
              <a:effectLst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95536" y="5006206"/>
            <a:ext cx="41764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/>
              <a:t>컨버터에 의해 지원되는 </a:t>
            </a:r>
            <a:r>
              <a:rPr lang="ko-KR" altLang="en-US" sz="1400" dirty="0" err="1"/>
              <a:t>포멧은</a:t>
            </a:r>
            <a:r>
              <a:rPr lang="ko-KR" altLang="en-US" sz="1400" dirty="0"/>
              <a:t> 다음을 포함합니다</a:t>
            </a:r>
            <a:r>
              <a:rPr lang="en-US" altLang="ko-KR" sz="1400" dirty="0" smtClean="0"/>
              <a:t>.</a:t>
            </a:r>
            <a:br>
              <a:rPr lang="en-US" altLang="ko-KR" sz="1400" dirty="0" smtClean="0"/>
            </a:br>
            <a:r>
              <a:rPr lang="en-US" altLang="ko-KR" sz="1000" dirty="0"/>
              <a:t>•ACIS (</a:t>
            </a:r>
            <a:r>
              <a:rPr lang="ko-KR" altLang="en-US" sz="1000" dirty="0"/>
              <a:t>읽기 및 쓰기</a:t>
            </a:r>
            <a:r>
              <a:rPr lang="en-US" altLang="ko-KR" sz="1000" dirty="0"/>
              <a:t>)</a:t>
            </a:r>
          </a:p>
          <a:p>
            <a:r>
              <a:rPr lang="en-US" altLang="ko-KR" sz="1000" dirty="0"/>
              <a:t>•IGES (</a:t>
            </a:r>
            <a:r>
              <a:rPr lang="ko-KR" altLang="en-US" sz="1000" dirty="0"/>
              <a:t>읽기 및 쓰기</a:t>
            </a:r>
            <a:r>
              <a:rPr lang="en-US" altLang="ko-KR" sz="1000" dirty="0"/>
              <a:t>)</a:t>
            </a:r>
          </a:p>
          <a:p>
            <a:r>
              <a:rPr lang="en-US" altLang="ko-KR" sz="1000" dirty="0"/>
              <a:t>•</a:t>
            </a:r>
            <a:r>
              <a:rPr lang="en-US" altLang="ko-KR" sz="1000" dirty="0" err="1"/>
              <a:t>ParasolidX_T</a:t>
            </a:r>
            <a:r>
              <a:rPr lang="en-US" altLang="ko-KR" sz="1000" dirty="0"/>
              <a:t> (</a:t>
            </a:r>
            <a:r>
              <a:rPr lang="ko-KR" altLang="en-US" sz="1000" dirty="0"/>
              <a:t>읽기 및 쓰기</a:t>
            </a:r>
            <a:r>
              <a:rPr lang="en-US" altLang="ko-KR" sz="1000" dirty="0"/>
              <a:t>)</a:t>
            </a:r>
          </a:p>
          <a:p>
            <a:r>
              <a:rPr lang="en-US" altLang="ko-KR" sz="1000" dirty="0"/>
              <a:t>•STEP (</a:t>
            </a:r>
            <a:r>
              <a:rPr lang="ko-KR" altLang="en-US" sz="1000" dirty="0"/>
              <a:t>읽기 및 쓰기</a:t>
            </a:r>
            <a:r>
              <a:rPr lang="en-US" altLang="ko-KR" sz="1000" dirty="0"/>
              <a:t>)</a:t>
            </a:r>
          </a:p>
          <a:p>
            <a:r>
              <a:rPr lang="en-US" altLang="ko-KR" sz="1000" dirty="0"/>
              <a:t>•STL (</a:t>
            </a:r>
            <a:r>
              <a:rPr lang="ko-KR" altLang="en-US" sz="1000" dirty="0"/>
              <a:t>읽기 및 쓰기</a:t>
            </a:r>
            <a:r>
              <a:rPr lang="en-US" altLang="ko-KR" sz="1000" dirty="0"/>
              <a:t>)</a:t>
            </a:r>
          </a:p>
          <a:p>
            <a:r>
              <a:rPr lang="en-US" altLang="ko-KR" sz="1000" dirty="0"/>
              <a:t>•VRML (</a:t>
            </a:r>
            <a:r>
              <a:rPr lang="ko-KR" altLang="en-US" sz="1000" dirty="0"/>
              <a:t>읽기 및 쓰기</a:t>
            </a:r>
            <a:r>
              <a:rPr lang="en-US" altLang="ko-KR" sz="1000" dirty="0"/>
              <a:t>)</a:t>
            </a:r>
            <a:endParaRPr lang="en-US" altLang="ko-KR" sz="1000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4191471"/>
            <a:ext cx="409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C3D </a:t>
            </a:r>
            <a:r>
              <a:rPr lang="ko-KR" altLang="en-US" sz="1200" dirty="0"/>
              <a:t>컨버터는 </a:t>
            </a:r>
            <a:r>
              <a:rPr lang="ko-KR" altLang="en-US" sz="1200" dirty="0" err="1"/>
              <a:t>커널에</a:t>
            </a:r>
            <a:r>
              <a:rPr lang="ko-KR" altLang="en-US" sz="1200" dirty="0"/>
              <a:t> 대한 변환기 모듈입니다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모든 </a:t>
            </a:r>
            <a:r>
              <a:rPr lang="ko-KR" altLang="en-US" sz="1200" dirty="0"/>
              <a:t>주요 교환 </a:t>
            </a:r>
            <a:r>
              <a:rPr lang="ko-KR" altLang="en-US" sz="1200" dirty="0" err="1"/>
              <a:t>포멧으로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지오메트리</a:t>
            </a:r>
            <a:r>
              <a:rPr lang="ko-KR" altLang="en-US" sz="1200" dirty="0"/>
              <a:t> 모델을 읽고 작성합니다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895" y="5006206"/>
            <a:ext cx="4186167" cy="142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2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693365" y="1700808"/>
            <a:ext cx="7839075" cy="4857750"/>
            <a:chOff x="477838" y="1539875"/>
            <a:chExt cx="7839075" cy="4857750"/>
          </a:xfrm>
        </p:grpSpPr>
        <p:pic>
          <p:nvPicPr>
            <p:cNvPr id="9" name="Picture 5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25" y="2276475"/>
              <a:ext cx="1933575" cy="2743200"/>
            </a:xfrm>
            <a:prstGeom prst="rect">
              <a:avLst/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pic>
        <p:pic>
          <p:nvPicPr>
            <p:cNvPr id="10" name="Picture 6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38" y="2276475"/>
              <a:ext cx="2266950" cy="3171825"/>
            </a:xfrm>
            <a:prstGeom prst="rect">
              <a:avLst/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pic>
        <p:pic>
          <p:nvPicPr>
            <p:cNvPr id="11" name="Picture 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38" y="4292600"/>
              <a:ext cx="2295525" cy="2105025"/>
            </a:xfrm>
            <a:prstGeom prst="rect">
              <a:avLst/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pic>
        <p:pic>
          <p:nvPicPr>
            <p:cNvPr id="12" name="Picture 6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2888" y="2205038"/>
              <a:ext cx="1381125" cy="3038475"/>
            </a:xfrm>
            <a:prstGeom prst="rect">
              <a:avLst/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pic>
        <p:pic>
          <p:nvPicPr>
            <p:cNvPr id="13" name="Picture 7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2888" y="4221163"/>
              <a:ext cx="1485900" cy="2095500"/>
            </a:xfrm>
            <a:prstGeom prst="rect">
              <a:avLst/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pic>
        <p:sp>
          <p:nvSpPr>
            <p:cNvPr id="14" name="Text Box 71"/>
            <p:cNvSpPr txBox="1">
              <a:spLocks noChangeArrowheads="1"/>
            </p:cNvSpPr>
            <p:nvPr/>
          </p:nvSpPr>
          <p:spPr bwMode="auto">
            <a:xfrm>
              <a:off x="1979613" y="1557338"/>
              <a:ext cx="3313112" cy="523220"/>
            </a:xfrm>
            <a:prstGeom prst="rect">
              <a:avLst/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eaLnBrk="1" latinLnBrk="0" hangingPunct="1">
                <a:spcBef>
                  <a:spcPct val="50000"/>
                </a:spcBef>
              </a:pPr>
              <a:r>
                <a:rPr kumimoji="0" lang="en-US" altLang="ko-KR" b="0" dirty="0">
                  <a:solidFill>
                    <a:schemeClr val="accent1">
                      <a:lumMod val="90000"/>
                    </a:schemeClr>
                  </a:solidFill>
                </a:rPr>
                <a:t>Auto CAD</a:t>
              </a:r>
              <a:r>
                <a:rPr kumimoji="0" lang="ko-KR" altLang="en-US" b="0" dirty="0">
                  <a:solidFill>
                    <a:schemeClr val="accent1">
                      <a:lumMod val="90000"/>
                    </a:schemeClr>
                  </a:solidFill>
                </a:rPr>
                <a:t>와 같은 아이콘 구조 로 사용이 편리하며 다양한 데이터 호환성</a:t>
              </a:r>
            </a:p>
          </p:txBody>
        </p:sp>
        <p:sp>
          <p:nvSpPr>
            <p:cNvPr id="15" name="AutoShape 72"/>
            <p:cNvSpPr>
              <a:spLocks noChangeArrowheads="1"/>
            </p:cNvSpPr>
            <p:nvPr/>
          </p:nvSpPr>
          <p:spPr bwMode="auto">
            <a:xfrm>
              <a:off x="5510213" y="1706563"/>
              <a:ext cx="2735262" cy="2138362"/>
            </a:xfrm>
            <a:prstGeom prst="roundRect">
              <a:avLst>
                <a:gd name="adj" fmla="val 4690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6" name="AutoShape 73"/>
            <p:cNvSpPr>
              <a:spLocks noChangeArrowheads="1"/>
            </p:cNvSpPr>
            <p:nvPr/>
          </p:nvSpPr>
          <p:spPr bwMode="gray">
            <a:xfrm>
              <a:off x="5868988" y="1539875"/>
              <a:ext cx="2089150" cy="360363"/>
            </a:xfrm>
            <a:prstGeom prst="roundRect">
              <a:avLst>
                <a:gd name="adj" fmla="val 50000"/>
              </a:avLst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 flipH="1">
              <a:off x="7597775" y="1611313"/>
              <a:ext cx="104775" cy="207962"/>
            </a:xfrm>
            <a:prstGeom prst="octagon">
              <a:avLst>
                <a:gd name="adj" fmla="val 29287"/>
              </a:avLst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8" name="AutoShape 75"/>
            <p:cNvSpPr>
              <a:spLocks noChangeArrowheads="1"/>
            </p:cNvSpPr>
            <p:nvPr/>
          </p:nvSpPr>
          <p:spPr bwMode="auto">
            <a:xfrm flipH="1">
              <a:off x="6126163" y="1611313"/>
              <a:ext cx="103187" cy="207962"/>
            </a:xfrm>
            <a:prstGeom prst="octagon">
              <a:avLst>
                <a:gd name="adj" fmla="val 29287"/>
              </a:avLst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9" name="Text Box 76"/>
            <p:cNvSpPr txBox="1">
              <a:spLocks noChangeArrowheads="1"/>
            </p:cNvSpPr>
            <p:nvPr/>
          </p:nvSpPr>
          <p:spPr bwMode="auto">
            <a:xfrm>
              <a:off x="5654675" y="2078038"/>
              <a:ext cx="2447925" cy="1581150"/>
            </a:xfrm>
            <a:prstGeom prst="rect">
              <a:avLst/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latinLnBrk="0"/>
              <a:r>
                <a:rPr kumimoji="0" lang="en-US" altLang="ko-KR" b="0">
                  <a:solidFill>
                    <a:srgbClr val="080808"/>
                  </a:solidFill>
                </a:rPr>
                <a:t>QuickCad </a:t>
              </a:r>
              <a:r>
                <a:rPr kumimoji="0" lang="ko-KR" altLang="en-US" b="0">
                  <a:solidFill>
                    <a:srgbClr val="080808"/>
                  </a:solidFill>
                </a:rPr>
                <a:t>파일 </a:t>
              </a:r>
              <a:r>
                <a:rPr kumimoji="0" lang="en-US" altLang="ko-KR" b="0">
                  <a:solidFill>
                    <a:srgbClr val="080808"/>
                  </a:solidFill>
                </a:rPr>
                <a:t> (*.qcd)</a:t>
              </a:r>
            </a:p>
            <a:p>
              <a:pPr latinLnBrk="0"/>
              <a:r>
                <a:rPr kumimoji="0" lang="en-US" altLang="ko-KR" b="0">
                  <a:solidFill>
                    <a:srgbClr val="080808"/>
                  </a:solidFill>
                </a:rPr>
                <a:t>AutoCAD (*.dxf; *.dwg)</a:t>
              </a:r>
            </a:p>
            <a:p>
              <a:pPr latinLnBrk="0"/>
              <a:r>
                <a:rPr kumimoji="0" lang="en-US" altLang="ko-KR" b="0">
                  <a:solidFill>
                    <a:srgbClr val="080808"/>
                  </a:solidFill>
                </a:rPr>
                <a:t>ACIS (*.sat; *.sab)</a:t>
              </a:r>
            </a:p>
            <a:p>
              <a:pPr latinLnBrk="0"/>
              <a:r>
                <a:rPr kumimoji="0" lang="en-US" altLang="ko-KR" b="0">
                  <a:solidFill>
                    <a:srgbClr val="080808"/>
                  </a:solidFill>
                </a:rPr>
                <a:t>IGES (*.igs; *.iges)</a:t>
              </a:r>
            </a:p>
            <a:p>
              <a:pPr latinLnBrk="0"/>
              <a:r>
                <a:rPr kumimoji="0" lang="en-US" altLang="ko-KR" b="0">
                  <a:solidFill>
                    <a:srgbClr val="080808"/>
                  </a:solidFill>
                </a:rPr>
                <a:t>GBR </a:t>
              </a:r>
              <a:r>
                <a:rPr kumimoji="0" lang="ko-KR" altLang="en-US" b="0">
                  <a:solidFill>
                    <a:srgbClr val="080808"/>
                  </a:solidFill>
                </a:rPr>
                <a:t>파일 </a:t>
              </a:r>
              <a:r>
                <a:rPr kumimoji="0" lang="en-US" altLang="ko-KR" b="0">
                  <a:solidFill>
                    <a:srgbClr val="080808"/>
                  </a:solidFill>
                </a:rPr>
                <a:t>(*.gbr)</a:t>
              </a:r>
              <a:r>
                <a:rPr kumimoji="0" lang="ko-KR" altLang="en-US" b="0">
                  <a:solidFill>
                    <a:srgbClr val="080808"/>
                  </a:solidFill>
                </a:rPr>
                <a:t> </a:t>
              </a:r>
            </a:p>
            <a:p>
              <a:pPr latinLnBrk="0"/>
              <a:r>
                <a:rPr kumimoji="0" lang="en-US" altLang="ko-KR" b="0">
                  <a:solidFill>
                    <a:srgbClr val="080808"/>
                  </a:solidFill>
                </a:rPr>
                <a:t>AI </a:t>
              </a:r>
              <a:r>
                <a:rPr kumimoji="0" lang="ko-KR" altLang="en-US" b="0">
                  <a:solidFill>
                    <a:srgbClr val="080808"/>
                  </a:solidFill>
                </a:rPr>
                <a:t>파일 </a:t>
              </a:r>
              <a:r>
                <a:rPr kumimoji="0" lang="en-US" altLang="ko-KR" b="0">
                  <a:solidFill>
                    <a:srgbClr val="080808"/>
                  </a:solidFill>
                </a:rPr>
                <a:t>(*.ai)</a:t>
              </a:r>
            </a:p>
            <a:p>
              <a:pPr latinLnBrk="0"/>
              <a:r>
                <a:rPr kumimoji="0" lang="en-US" altLang="ko-KR" b="0">
                  <a:solidFill>
                    <a:srgbClr val="080808"/>
                  </a:solidFill>
                </a:rPr>
                <a:t>EPS </a:t>
              </a:r>
              <a:r>
                <a:rPr kumimoji="0" lang="ko-KR" altLang="en-US" b="0">
                  <a:solidFill>
                    <a:srgbClr val="080808"/>
                  </a:solidFill>
                </a:rPr>
                <a:t>파일 </a:t>
              </a:r>
              <a:r>
                <a:rPr kumimoji="0" lang="en-US" altLang="ko-KR" b="0">
                  <a:solidFill>
                    <a:srgbClr val="080808"/>
                  </a:solidFill>
                </a:rPr>
                <a:t>(*.eps)</a:t>
              </a:r>
              <a:endParaRPr kumimoji="0" lang="ko-KR" altLang="en-US" b="0">
                <a:solidFill>
                  <a:srgbClr val="080808"/>
                </a:solidFill>
              </a:endParaRPr>
            </a:p>
          </p:txBody>
        </p:sp>
        <p:sp>
          <p:nvSpPr>
            <p:cNvPr id="20" name="Text Box 77"/>
            <p:cNvSpPr txBox="1">
              <a:spLocks noChangeArrowheads="1"/>
            </p:cNvSpPr>
            <p:nvPr/>
          </p:nvSpPr>
          <p:spPr bwMode="auto">
            <a:xfrm>
              <a:off x="5653088" y="1539875"/>
              <a:ext cx="2519362" cy="304800"/>
            </a:xfrm>
            <a:prstGeom prst="rect">
              <a:avLst/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algn="ctr" eaLnBrk="1" latinLnBrk="0" hangingPunct="1">
                <a:spcBef>
                  <a:spcPct val="50000"/>
                </a:spcBef>
              </a:pPr>
              <a:r>
                <a:rPr kumimoji="0" lang="ko-KR" altLang="en-US" dirty="0">
                  <a:solidFill>
                    <a:schemeClr val="bg1"/>
                  </a:solidFill>
                  <a:latin typeface="Verdana" pitchFamily="34" charset="0"/>
                </a:rPr>
                <a:t>데이터 호환성</a:t>
              </a:r>
            </a:p>
          </p:txBody>
        </p:sp>
        <p:pic>
          <p:nvPicPr>
            <p:cNvPr id="21" name="Picture 7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4060825"/>
              <a:ext cx="2808288" cy="2176463"/>
            </a:xfrm>
            <a:prstGeom prst="rect">
              <a:avLst/>
            </a:prstGeom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pic>
      </p:grpSp>
      <p:sp>
        <p:nvSpPr>
          <p:cNvPr id="23" name="직사각형 22"/>
          <p:cNvSpPr/>
          <p:nvPr/>
        </p:nvSpPr>
        <p:spPr>
          <a:xfrm>
            <a:off x="107504" y="1620375"/>
            <a:ext cx="2850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CAD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4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05" y="1412776"/>
            <a:ext cx="5133975" cy="2524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50363"/>
            <a:ext cx="4019550" cy="24955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39551" y="1772816"/>
            <a:ext cx="7165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다양한  포켓 가공 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sz="2400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718" y="2234481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단일스파이얼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단일일방향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다중스파이얼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다중지그재그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다중일방향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계층스파이얼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원스파이얼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1600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80" y="4005064"/>
            <a:ext cx="3305175" cy="25241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2930"/>
            <a:ext cx="8618537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72618"/>
            <a:ext cx="1907714" cy="2827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38994" y="5589240"/>
            <a:ext cx="4212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Z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스탭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측면스탭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가감스탭적용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3568" y="1772816"/>
            <a:ext cx="698477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kumimoji="1" sz="1400" b="1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2400" b="0" dirty="0">
                <a:solidFill>
                  <a:schemeClr val="bg1">
                    <a:lumMod val="10000"/>
                  </a:schemeClr>
                </a:solidFill>
              </a:rPr>
              <a:t>    </a:t>
            </a:r>
            <a:r>
              <a:rPr lang="ko-KR" altLang="en-US" sz="2400" b="0" dirty="0">
                <a:solidFill>
                  <a:schemeClr val="bg1">
                    <a:lumMod val="10000"/>
                  </a:schemeClr>
                </a:solidFill>
              </a:rPr>
              <a:t>다양한 </a:t>
            </a:r>
            <a:r>
              <a:rPr lang="ko-KR" altLang="en-US" sz="2400" b="0" dirty="0" smtClean="0">
                <a:solidFill>
                  <a:schemeClr val="bg1">
                    <a:lumMod val="10000"/>
                  </a:schemeClr>
                </a:solidFill>
              </a:rPr>
              <a:t>윤곽가공 </a:t>
            </a:r>
            <a:r>
              <a:rPr lang="ko-KR" altLang="en-US" sz="2400" b="0" dirty="0">
                <a:solidFill>
                  <a:schemeClr val="bg1">
                    <a:lumMod val="10000"/>
                  </a:schemeClr>
                </a:solidFill>
              </a:rPr>
              <a:t>기능</a:t>
            </a:r>
          </a:p>
          <a:p>
            <a:pPr eaLnBrk="1" hangingPunct="1"/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</a:rPr>
              <a:t>       코너라운드</a:t>
            </a:r>
            <a:r>
              <a:rPr lang="en-US" altLang="ko-KR" sz="1600" b="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ko-KR" altLang="en-US" sz="1600" b="0" dirty="0" err="1">
                <a:solidFill>
                  <a:schemeClr val="bg1">
                    <a:lumMod val="10000"/>
                  </a:schemeClr>
                </a:solidFill>
              </a:rPr>
              <a:t>헬리컬윤곽</a:t>
            </a:r>
            <a:r>
              <a:rPr lang="en-US" altLang="ko-KR" sz="1600" b="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</a:rPr>
              <a:t>프로그램</a:t>
            </a:r>
            <a:r>
              <a:rPr lang="en-US" altLang="ko-KR" sz="1600" b="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ko-KR" altLang="en-US" sz="1600" b="0" dirty="0">
                <a:solidFill>
                  <a:schemeClr val="bg1">
                    <a:lumMod val="10000"/>
                  </a:schemeClr>
                </a:solidFill>
              </a:rPr>
              <a:t>보정</a:t>
            </a:r>
            <a:r>
              <a:rPr lang="en-US" altLang="ko-KR" sz="1600" b="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ko-KR" altLang="en-US" sz="1600" b="0" dirty="0">
                <a:solidFill>
                  <a:schemeClr val="bg1">
                    <a:lumMod val="10000"/>
                  </a:schemeClr>
                </a:solidFill>
              </a:rPr>
              <a:t>기계보정</a:t>
            </a:r>
            <a:r>
              <a:rPr lang="en-US" altLang="ko-KR" sz="1600" b="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</a:rPr>
              <a:t>역으로 가공</a:t>
            </a:r>
            <a:endParaRPr lang="en-US" altLang="ko-KR" sz="1600" b="0" dirty="0" smtClean="0">
              <a:solidFill>
                <a:schemeClr val="bg1">
                  <a:lumMod val="10000"/>
                </a:schemeClr>
              </a:solidFill>
            </a:endParaRPr>
          </a:p>
          <a:p>
            <a:pPr eaLnBrk="1" hangingPunct="1"/>
            <a:r>
              <a:rPr lang="en-US" altLang="ko-KR" sz="1600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altLang="ko-KR" sz="1600" b="0" dirty="0" smtClean="0">
                <a:solidFill>
                  <a:schemeClr val="bg1">
                    <a:lumMod val="10000"/>
                  </a:schemeClr>
                </a:solidFill>
              </a:rPr>
              <a:t>       </a:t>
            </a:r>
            <a:r>
              <a:rPr lang="ko-KR" altLang="en-US" sz="1600" b="0" dirty="0" err="1" smtClean="0">
                <a:solidFill>
                  <a:schemeClr val="bg1">
                    <a:lumMod val="10000"/>
                  </a:schemeClr>
                </a:solidFill>
              </a:rPr>
              <a:t>탭윤곽</a:t>
            </a:r>
            <a:r>
              <a:rPr lang="en-US" altLang="ko-KR" sz="1600" b="0" dirty="0" smtClean="0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ko-KR" altLang="en-US" sz="1600" b="0" dirty="0" err="1" smtClean="0">
                <a:solidFill>
                  <a:schemeClr val="bg1">
                    <a:lumMod val="10000"/>
                  </a:schemeClr>
                </a:solidFill>
              </a:rPr>
              <a:t>모따기가공</a:t>
            </a:r>
            <a:r>
              <a:rPr lang="en-US" altLang="ko-KR" sz="1600" b="0" dirty="0" smtClean="0">
                <a:solidFill>
                  <a:schemeClr val="bg1">
                    <a:lumMod val="10000"/>
                  </a:schemeClr>
                </a:solidFill>
              </a:rPr>
              <a:t>,T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</a:rPr>
              <a:t>커터 가공</a:t>
            </a:r>
            <a:r>
              <a:rPr lang="en-US" altLang="ko-KR" sz="1600" b="0" dirty="0" smtClean="0">
                <a:solidFill>
                  <a:schemeClr val="bg1">
                    <a:lumMod val="10000"/>
                  </a:schemeClr>
                </a:solidFill>
              </a:rPr>
              <a:t>,</a:t>
            </a:r>
          </a:p>
          <a:p>
            <a:pPr eaLnBrk="1" hangingPunct="1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  </a:t>
            </a:r>
            <a:endParaRPr lang="en-US" altLang="ko-KR" sz="1600" b="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2" y="4760565"/>
            <a:ext cx="1628775" cy="1657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70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341924" y="1640776"/>
            <a:ext cx="7019991" cy="1565139"/>
            <a:chOff x="825686" y="327094"/>
            <a:chExt cx="8865277" cy="1686725"/>
          </a:xfrm>
        </p:grpSpPr>
        <p:pic>
          <p:nvPicPr>
            <p:cNvPr id="17" name="Picture 1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686" y="332656"/>
              <a:ext cx="2160587" cy="168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4794" y="332656"/>
              <a:ext cx="2519362" cy="16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EFE"/>
                </a:clrFrom>
                <a:clrTo>
                  <a:srgbClr val="FFFEFE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273" y="332656"/>
              <a:ext cx="2592388" cy="156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5201" y="327094"/>
              <a:ext cx="1655762" cy="161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79097"/>
            <a:ext cx="2588840" cy="2588840"/>
          </a:xfrm>
          <a:prstGeom prst="rect">
            <a:avLst/>
          </a:prstGeom>
        </p:spPr>
      </p:pic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11560" y="1772816"/>
            <a:ext cx="63727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ko-KR" altLang="en-US" sz="24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초보자를 위한 간편한 </a:t>
            </a:r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홀가공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드릴링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싸이클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없이 일반 </a:t>
            </a:r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G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코드로 드릴 가공 출력 가능</a:t>
            </a:r>
            <a:endParaRPr lang="en-US" altLang="ko-KR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센터드릴   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드릴         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보링         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리밍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백보링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밀링나사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엔드밀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헬리컬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가공</a:t>
            </a:r>
            <a:endParaRPr lang="ko-KR" altLang="en-US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5153025" cy="3209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AutoShape 4" descr="mk:@MSITStore:C:\Program%20Files%20(x86)\SolarTech\QuickCAMV7.3\help\QuickCADCAM.chm::/DLGHOLECONTOUR/img14.gif"/>
          <p:cNvSpPr>
            <a:spLocks noChangeAspect="1" noChangeArrowheads="1"/>
          </p:cNvSpPr>
          <p:nvPr/>
        </p:nvSpPr>
        <p:spPr bwMode="auto">
          <a:xfrm>
            <a:off x="0" y="-136525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6" descr="mk:@MSITStore:C:\Program%20Files%20(x86)\SolarTech\QuickCAMV7.3\help\QuickCADCAM.chm::/DLGHOLECONTOUR/img14.gif"/>
          <p:cNvSpPr>
            <a:spLocks noChangeAspect="1" noChangeArrowheads="1"/>
          </p:cNvSpPr>
          <p:nvPr/>
        </p:nvSpPr>
        <p:spPr bwMode="auto">
          <a:xfrm>
            <a:off x="152400" y="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8" descr="mk:@MSITStore:C:\Program%20Files%20(x86)\SolarTech\QuickCAMV7.3\help\QuickCADCAM.chm::/DLGHOLECONTOUR/img14.gif"/>
          <p:cNvSpPr>
            <a:spLocks noChangeAspect="1" noChangeArrowheads="1"/>
          </p:cNvSpPr>
          <p:nvPr/>
        </p:nvSpPr>
        <p:spPr bwMode="auto">
          <a:xfrm>
            <a:off x="304800" y="168275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65" y="1669012"/>
            <a:ext cx="1436215" cy="1467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181184" y="548680"/>
            <a:ext cx="7010400" cy="685800"/>
          </a:xfrm>
        </p:spPr>
        <p:txBody>
          <a:bodyPr/>
          <a:lstStyle/>
          <a:p>
            <a:pPr eaLnBrk="1" hangingPunct="1"/>
            <a:r>
              <a:rPr lang="ko-KR" altLang="en-US" sz="3600" dirty="0" smtClean="0">
                <a:latin typeface="HY견고딕" pitchFamily="18" charset="-127"/>
                <a:ea typeface="HY견고딕" pitchFamily="18" charset="-127"/>
              </a:rPr>
              <a:t>회사소개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963639" y="1268760"/>
            <a:ext cx="7847765" cy="5267325"/>
            <a:chOff x="963639" y="1484784"/>
            <a:chExt cx="7847765" cy="526732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963639" y="5142384"/>
              <a:ext cx="9669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rgbClr val="FFE10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2008</a:t>
              </a:r>
              <a:endParaRPr kumimoji="0" lang="en-US" altLang="ko-KR" sz="2400" dirty="0">
                <a:solidFill>
                  <a:srgbClr val="FFE1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331218" y="6152034"/>
              <a:ext cx="228600" cy="228600"/>
              <a:chOff x="2016" y="1920"/>
              <a:chExt cx="1680" cy="1680"/>
            </a:xfrm>
          </p:grpSpPr>
          <p:sp>
            <p:nvSpPr>
              <p:cNvPr id="7" name="Oval 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E101"/>
                  </a:gs>
                  <a:gs pos="100000">
                    <a:srgbClr val="3E37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rgbClr val="FFE10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9" name="AutoShape 10"/>
            <p:cNvCxnSpPr>
              <a:cxnSpLocks noChangeShapeType="1"/>
              <a:endCxn id="7" idx="0"/>
            </p:cNvCxnSpPr>
            <p:nvPr/>
          </p:nvCxnSpPr>
          <p:spPr bwMode="auto">
            <a:xfrm>
              <a:off x="1424880" y="5656734"/>
              <a:ext cx="20638" cy="495300"/>
            </a:xfrm>
            <a:prstGeom prst="straightConnector1">
              <a:avLst/>
            </a:prstGeom>
            <a:noFill/>
            <a:ln w="38100" cap="rnd">
              <a:solidFill>
                <a:srgbClr val="FFE10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AutoShape 11"/>
            <p:cNvSpPr>
              <a:spLocks noChangeArrowheads="1"/>
            </p:cNvSpPr>
            <p:nvPr/>
          </p:nvSpPr>
          <p:spPr bwMode="gray">
            <a:xfrm flipH="1">
              <a:off x="1577278" y="5527973"/>
              <a:ext cx="7199313" cy="1224136"/>
            </a:xfrm>
            <a:prstGeom prst="homePlate">
              <a:avLst>
                <a:gd name="adj" fmla="val 42053"/>
              </a:avLst>
            </a:prstGeom>
            <a:gradFill rotWithShape="1">
              <a:gsLst>
                <a:gs pos="0">
                  <a:srgbClr val="DDD923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angle"/>
              <a:bevelB w="13500" h="13500" prst="angle"/>
              <a:extrusionClr>
                <a:srgbClr val="DDD92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725639" y="3871789"/>
              <a:ext cx="96693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2D36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rgbClr val="92D365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2007</a:t>
              </a:r>
              <a:endParaRPr kumimoji="0" lang="en-US" altLang="ko-KR" sz="2400" dirty="0">
                <a:solidFill>
                  <a:srgbClr val="92D36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2093218" y="4771902"/>
              <a:ext cx="228600" cy="228600"/>
              <a:chOff x="2016" y="1920"/>
              <a:chExt cx="1680" cy="1680"/>
            </a:xfrm>
          </p:grpSpPr>
          <p:sp>
            <p:nvSpPr>
              <p:cNvPr id="14" name="Oval 1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2D365"/>
                  </a:gs>
                  <a:gs pos="100000">
                    <a:srgbClr val="44622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2D36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16" name="AutoShape 17"/>
            <p:cNvCxnSpPr>
              <a:cxnSpLocks noChangeShapeType="1"/>
              <a:stCxn id="12" idx="2"/>
              <a:endCxn id="14" idx="0"/>
            </p:cNvCxnSpPr>
            <p:nvPr/>
          </p:nvCxnSpPr>
          <p:spPr bwMode="auto">
            <a:xfrm flipH="1">
              <a:off x="2207518" y="4333454"/>
              <a:ext cx="1587" cy="438448"/>
            </a:xfrm>
            <a:prstGeom prst="straightConnector1">
              <a:avLst/>
            </a:prstGeom>
            <a:noFill/>
            <a:ln w="38100" cap="rnd">
              <a:solidFill>
                <a:srgbClr val="92D365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18"/>
            <p:cNvSpPr>
              <a:spLocks noChangeArrowheads="1"/>
            </p:cNvSpPr>
            <p:nvPr/>
          </p:nvSpPr>
          <p:spPr bwMode="gray">
            <a:xfrm flipH="1">
              <a:off x="2339280" y="4352802"/>
              <a:ext cx="6434138" cy="1066800"/>
            </a:xfrm>
            <a:prstGeom prst="homePlate">
              <a:avLst>
                <a:gd name="adj" fmla="val 44955"/>
              </a:avLst>
            </a:prstGeom>
            <a:gradFill rotWithShape="1">
              <a:gsLst>
                <a:gs pos="0">
                  <a:srgbClr val="92D365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angle"/>
              <a:bevelB w="13500" h="13500" prst="angle"/>
              <a:extrusionClr>
                <a:srgbClr val="92D365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2563839" y="2719661"/>
              <a:ext cx="96693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6CEF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rgbClr val="86CEF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2006</a:t>
              </a:r>
              <a:endParaRPr kumimoji="0" lang="en-US" altLang="ko-KR" sz="2400" dirty="0">
                <a:solidFill>
                  <a:srgbClr val="86CEF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20" name="Group 21"/>
            <p:cNvGrpSpPr>
              <a:grpSpLocks/>
            </p:cNvGrpSpPr>
            <p:nvPr/>
          </p:nvGrpSpPr>
          <p:grpSpPr bwMode="auto">
            <a:xfrm>
              <a:off x="2931418" y="3615011"/>
              <a:ext cx="228600" cy="228600"/>
              <a:chOff x="2016" y="1920"/>
              <a:chExt cx="1680" cy="1680"/>
            </a:xfrm>
          </p:grpSpPr>
          <p:sp>
            <p:nvSpPr>
              <p:cNvPr id="21" name="Oval 22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86CEF6"/>
                  </a:gs>
                  <a:gs pos="100000">
                    <a:srgbClr val="3E5F7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BFDFF"/>
                  </a:gs>
                  <a:gs pos="100000">
                    <a:srgbClr val="86CEF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23" name="AutoShape 24"/>
            <p:cNvCxnSpPr>
              <a:cxnSpLocks noChangeShapeType="1"/>
              <a:stCxn id="19" idx="2"/>
            </p:cNvCxnSpPr>
            <p:nvPr/>
          </p:nvCxnSpPr>
          <p:spPr bwMode="auto">
            <a:xfrm flipH="1">
              <a:off x="3045719" y="3181326"/>
              <a:ext cx="1586" cy="430510"/>
            </a:xfrm>
            <a:prstGeom prst="straightConnector1">
              <a:avLst/>
            </a:prstGeom>
            <a:noFill/>
            <a:ln w="38100" cap="rnd">
              <a:solidFill>
                <a:srgbClr val="86CEF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AutoShape 25"/>
            <p:cNvSpPr>
              <a:spLocks noChangeArrowheads="1"/>
            </p:cNvSpPr>
            <p:nvPr/>
          </p:nvSpPr>
          <p:spPr bwMode="gray">
            <a:xfrm flipH="1">
              <a:off x="3177480" y="3176861"/>
              <a:ext cx="5600700" cy="1066800"/>
            </a:xfrm>
            <a:prstGeom prst="homePlate">
              <a:avLst>
                <a:gd name="adj" fmla="val 39083"/>
              </a:avLst>
            </a:prstGeom>
            <a:gradFill rotWithShape="1">
              <a:gsLst>
                <a:gs pos="0">
                  <a:srgbClr val="5491D4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3045719" y="4414714"/>
              <a:ext cx="4291012" cy="942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03  Quick CAD/CAM 2007 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모듈 출시</a:t>
              </a:r>
            </a:p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06  Quick CAD/CAM 4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축 가공 </a:t>
              </a:r>
              <a:r>
                <a:rPr kumimoji="0" lang="en-US" altLang="ko-KR" b="0" dirty="0">
                  <a:solidFill>
                    <a:srgbClr val="000000"/>
                  </a:solidFill>
                </a:rPr>
                <a:t>CAM 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출시</a:t>
              </a:r>
            </a:p>
            <a:p>
              <a:pPr latinLnBrk="0">
                <a:buFontTx/>
                <a:buAutoNum type="arabicPlain" startAt="12"/>
              </a:pPr>
              <a:r>
                <a:rPr kumimoji="0" lang="en-US" altLang="ko-KR" b="0" dirty="0">
                  <a:solidFill>
                    <a:srgbClr val="000000"/>
                  </a:solidFill>
                </a:rPr>
                <a:t>Quick CAD/CAM </a:t>
              </a:r>
              <a:r>
                <a:rPr kumimoji="0" lang="ko-KR" altLang="en-US" b="0" dirty="0" err="1">
                  <a:solidFill>
                    <a:srgbClr val="000000"/>
                  </a:solidFill>
                </a:rPr>
                <a:t>라우터용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 </a:t>
              </a:r>
              <a:r>
                <a:rPr kumimoji="0" lang="ko-KR" altLang="en-US" b="0" dirty="0" err="1">
                  <a:solidFill>
                    <a:srgbClr val="000000"/>
                  </a:solidFill>
                </a:rPr>
                <a:t>판넬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 자동 생성 </a:t>
              </a:r>
            </a:p>
            <a:p>
              <a:pPr latinLnBrk="0"/>
              <a:r>
                <a:rPr kumimoji="0" lang="ko-KR" altLang="en-US" b="0" dirty="0">
                  <a:solidFill>
                    <a:srgbClr val="000000"/>
                  </a:solidFill>
                </a:rPr>
                <a:t>      프로그램 개발</a:t>
              </a:r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3440139" y="1484784"/>
              <a:ext cx="9669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rgbClr val="9B96D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2005</a:t>
              </a:r>
              <a:endParaRPr kumimoji="0" lang="en-US" altLang="ko-KR" sz="2400" dirty="0">
                <a:solidFill>
                  <a:srgbClr val="9B96D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27" name="Group 28"/>
            <p:cNvGrpSpPr>
              <a:grpSpLocks/>
            </p:cNvGrpSpPr>
            <p:nvPr/>
          </p:nvGrpSpPr>
          <p:grpSpPr bwMode="auto">
            <a:xfrm>
              <a:off x="3807718" y="2605559"/>
              <a:ext cx="228600" cy="228600"/>
              <a:chOff x="2016" y="1920"/>
              <a:chExt cx="1680" cy="1680"/>
            </a:xfrm>
          </p:grpSpPr>
          <p:sp>
            <p:nvSpPr>
              <p:cNvPr id="28" name="Oval 2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B67FF3"/>
                  </a:gs>
                  <a:gs pos="100000">
                    <a:srgbClr val="543B7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B67FF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30" name="AutoShape 31"/>
            <p:cNvCxnSpPr>
              <a:cxnSpLocks noChangeShapeType="1"/>
              <a:stCxn id="26" idx="2"/>
              <a:endCxn id="28" idx="0"/>
            </p:cNvCxnSpPr>
            <p:nvPr/>
          </p:nvCxnSpPr>
          <p:spPr bwMode="auto">
            <a:xfrm flipH="1">
              <a:off x="3922018" y="1946449"/>
              <a:ext cx="1587" cy="659110"/>
            </a:xfrm>
            <a:prstGeom prst="straightConnector1">
              <a:avLst/>
            </a:prstGeom>
            <a:noFill/>
            <a:ln w="38100" cap="rnd">
              <a:solidFill>
                <a:srgbClr val="B67FF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AutoShape 32"/>
            <p:cNvSpPr>
              <a:spLocks noChangeArrowheads="1"/>
            </p:cNvSpPr>
            <p:nvPr/>
          </p:nvSpPr>
          <p:spPr bwMode="gray">
            <a:xfrm flipH="1">
              <a:off x="4082241" y="1941984"/>
              <a:ext cx="4729163" cy="1065709"/>
            </a:xfrm>
            <a:prstGeom prst="homePlate">
              <a:avLst>
                <a:gd name="adj" fmla="val 37749"/>
              </a:avLst>
            </a:prstGeom>
            <a:gradFill rotWithShape="1">
              <a:gsLst>
                <a:gs pos="0">
                  <a:srgbClr val="9B96DC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2177359" y="5555841"/>
              <a:ext cx="4424362" cy="116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eaLnBrk="0" latinLnBrk="0" hangingPunct="0">
                <a:defRPr/>
              </a:pP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03  Quick CAD/CAM 2008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베타 버전 출시</a:t>
              </a:r>
              <a:endParaRPr kumimoji="0" lang="en-US" altLang="ko-KR" sz="1400" b="0" dirty="0" smtClean="0">
                <a:solidFill>
                  <a:srgbClr val="000000"/>
                </a:solidFill>
                <a:latin typeface="HY견고딕" pitchFamily="18" charset="-127"/>
              </a:endParaRPr>
            </a:p>
            <a:p>
              <a:pPr marL="0" indent="0" eaLnBrk="0" latinLnBrk="0" hangingPunct="0">
                <a:defRPr/>
              </a:pP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04  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㈜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KTC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슈퍼드릴 가공전용 </a:t>
              </a: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Prg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개발 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OEM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공급</a:t>
              </a:r>
              <a:endParaRPr kumimoji="0" lang="en-US" altLang="ko-KR" sz="1400" b="0" dirty="0" smtClean="0">
                <a:solidFill>
                  <a:srgbClr val="000000"/>
                </a:solidFill>
                <a:latin typeface="HY견고딕" pitchFamily="18" charset="-127"/>
              </a:endParaRPr>
            </a:p>
            <a:p>
              <a:pPr marL="0" indent="0" eaLnBrk="0" latinLnBrk="0" hangingPunct="0">
                <a:defRPr/>
              </a:pP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05  </a:t>
              </a:r>
              <a:r>
                <a:rPr kumimoji="0" lang="ko-KR" altLang="en-US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라우터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&amp;</a:t>
              </a:r>
              <a:r>
                <a:rPr kumimoji="0" lang="ko-KR" altLang="en-US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프라즈마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복합기용 </a:t>
              </a: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QuickCAM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출시</a:t>
              </a:r>
            </a:p>
            <a:p>
              <a:pPr eaLnBrk="0" latinLnBrk="0" hangingPunct="0">
                <a:defRPr/>
              </a:pP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08  Quick CAD/CAM Wire CAM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모듈 출시</a:t>
              </a:r>
            </a:p>
            <a:p>
              <a:pPr eaLnBrk="0" latinLnBrk="0" hangingPunct="0">
                <a:defRPr/>
              </a:pP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12 Quick CAM 3D </a:t>
              </a: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Machinst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전용 출시 예정</a:t>
              </a: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862430" y="3233217"/>
              <a:ext cx="4209807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latinLnBrk="0" hangingPunct="0">
                <a:defRPr/>
              </a:pP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05  Quick CAD/CAM Turn Mill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모듈 출시</a:t>
              </a:r>
            </a:p>
            <a:p>
              <a:pPr eaLnBrk="0" latinLnBrk="0" hangingPunct="0">
                <a:defRPr/>
              </a:pP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06  Quick CAD/CAM 5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면 가공기용 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CAM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출시 </a:t>
              </a:r>
            </a:p>
            <a:p>
              <a:pPr marL="0" indent="0" eaLnBrk="0" latinLnBrk="0" hangingPunct="0">
                <a:defRPr/>
              </a:pP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07  </a:t>
              </a: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WireEDM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무인가공 프로그램 개발 납품</a:t>
              </a:r>
              <a:endParaRPr kumimoji="0" lang="en-US" altLang="ko-KR" sz="1400" b="0" dirty="0" smtClean="0">
                <a:solidFill>
                  <a:srgbClr val="000000"/>
                </a:solidFill>
                <a:latin typeface="HY견고딕" pitchFamily="18" charset="-127"/>
              </a:endParaRPr>
            </a:p>
            <a:p>
              <a:pPr marL="0" indent="0" eaLnBrk="0" latinLnBrk="0" hangingPunct="0">
                <a:defRPr/>
              </a:pP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10  </a:t>
              </a: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QuickCAM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Laser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전략 개발 납품</a:t>
              </a: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534793" y="2254839"/>
              <a:ext cx="4238625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03  Quick CAD/CAM 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선반 버전 출시</a:t>
              </a:r>
            </a:p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      Quick CAD/CAM </a:t>
              </a:r>
              <a:r>
                <a:rPr kumimoji="0" lang="en-US" altLang="ko-KR" b="0" dirty="0" err="1">
                  <a:solidFill>
                    <a:srgbClr val="000000"/>
                  </a:solidFill>
                </a:rPr>
                <a:t>SolidMachining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의 출시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6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75" y="2824162"/>
            <a:ext cx="2447925" cy="3648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61817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1916832"/>
            <a:ext cx="4752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간단한 문자가공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/>
              <a:t> 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80" y="1916832"/>
            <a:ext cx="5981700" cy="2543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꺾인 연결선 9"/>
          <p:cNvCxnSpPr/>
          <p:nvPr/>
        </p:nvCxnSpPr>
        <p:spPr bwMode="auto">
          <a:xfrm rot="10800000" flipV="1">
            <a:off x="1835696" y="3024828"/>
            <a:ext cx="4608512" cy="1196260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직선 화살표 연결선 13"/>
          <p:cNvCxnSpPr/>
          <p:nvPr/>
        </p:nvCxnSpPr>
        <p:spPr bwMode="auto">
          <a:xfrm flipV="1">
            <a:off x="4283968" y="3429000"/>
            <a:ext cx="2160240" cy="1219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직선 화살표 연결선 24"/>
          <p:cNvCxnSpPr/>
          <p:nvPr/>
        </p:nvCxnSpPr>
        <p:spPr bwMode="auto">
          <a:xfrm flipV="1">
            <a:off x="6012160" y="3933056"/>
            <a:ext cx="584448" cy="8675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67" y="1553447"/>
            <a:ext cx="6419606" cy="456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74" y="4440831"/>
            <a:ext cx="3481586" cy="21984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71" y="1412776"/>
            <a:ext cx="5076825" cy="2181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36" y="3349724"/>
            <a:ext cx="5448109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70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844825"/>
            <a:ext cx="59766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2.5D 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가공 기능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3D 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모델링 없이 </a:t>
            </a:r>
            <a:r>
              <a:rPr lang="ko-KR" altLang="en-US" dirty="0" err="1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테이퍼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곡면가공기능</a:t>
            </a:r>
            <a:endParaRPr lang="en-US" altLang="ko-KR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옵셋황삭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단순황삭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단순정삭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일반정삭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- Z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방향정삭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반구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- 4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면테이퍼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폭발 1 5"/>
          <p:cNvSpPr/>
          <p:nvPr/>
        </p:nvSpPr>
        <p:spPr bwMode="auto">
          <a:xfrm>
            <a:off x="3059832" y="2104441"/>
            <a:ext cx="3006945" cy="2979120"/>
          </a:xfrm>
          <a:prstGeom prst="irregularSeal1">
            <a:avLst/>
          </a:prstGeom>
          <a:gradFill rotWithShape="0">
            <a:gsLst>
              <a:gs pos="0">
                <a:srgbClr val="FF0000">
                  <a:lumMod val="59000"/>
                  <a:lumOff val="41000"/>
                  <a:alpha val="36000"/>
                </a:srgbClr>
              </a:gs>
              <a:gs pos="100000">
                <a:srgbClr val="FCFDFE"/>
              </a:gs>
            </a:gsLst>
            <a:lin ang="5400000" scaled="1"/>
          </a:gradFill>
          <a:ln w="3175">
            <a:solidFill>
              <a:srgbClr val="225E74"/>
            </a:solidFill>
            <a:miter lim="800000"/>
            <a:headEnd/>
            <a:tailEnd/>
          </a:ln>
          <a:effectLst/>
          <a:sp3d z="76200" prstMaterial="metal">
            <a:bevelT prst="relaxedInset"/>
            <a:bevelB w="215900" h="209550" prst="coolSlant"/>
          </a:sp3d>
          <a:extLst/>
        </p:spPr>
        <p:txBody>
          <a:bodyPr wrap="none" lIns="90000" tIns="46800" rIns="90000" bIns="46800" rtlCol="0" anchor="ctr"/>
          <a:lstStyle/>
          <a:p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반구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,4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면테이퍼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400" dirty="0" err="1">
                <a:latin typeface="HY견고딕" pitchFamily="18" charset="-127"/>
                <a:ea typeface="HY견고딕" pitchFamily="18" charset="-127"/>
              </a:rPr>
              <a:t>그림없이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 가공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한번에 황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400" dirty="0" err="1">
                <a:latin typeface="HY견고딕" pitchFamily="18" charset="-127"/>
                <a:ea typeface="HY견고딕" pitchFamily="18" charset="-127"/>
              </a:rPr>
              <a:t>정삭</a:t>
            </a:r>
            <a:endParaRPr lang="en-US" altLang="ko-KR" sz="1400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포켓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보스가능 </a:t>
            </a:r>
            <a:endParaRPr lang="en-US" altLang="ko-KR" sz="1400" dirty="0">
              <a:latin typeface="HY견고딕" pitchFamily="18" charset="-127"/>
              <a:ea typeface="HY견고딕" pitchFamily="18" charset="-127"/>
            </a:endParaRPr>
          </a:p>
          <a:p>
            <a:pPr algn="ctr"/>
            <a:endParaRPr lang="ko-KR" altLang="en-US" dirty="0">
              <a:latin typeface="HY견고딕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9" y="4653136"/>
            <a:ext cx="7960605" cy="1267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7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822" y="1988840"/>
            <a:ext cx="280831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3D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가공기능 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황삭기능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양방향평행평면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단방향평행평면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-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반경향</a:t>
            </a:r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스파이럴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투루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스파이럴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평면 </a:t>
            </a:r>
            <a:r>
              <a:rPr lang="ko-KR" altLang="en-US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영역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평행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평면영역 옵셋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-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일정 </a:t>
            </a:r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Z-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레벨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-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잔삭</a:t>
            </a:r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펜슬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-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복합잔삭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가공 지원</a:t>
            </a:r>
            <a:endParaRPr lang="en-US" altLang="ko-KR" sz="1600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5318"/>
            <a:ext cx="6300192" cy="3189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0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77471"/>
            <a:ext cx="5537293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92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1844824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면 가공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평면마다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ZX,ZY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평면 설정가능</a:t>
            </a:r>
            <a:endParaRPr lang="ko-KR" altLang="en-US" sz="1600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971600" y="3053446"/>
            <a:ext cx="2628292" cy="3555476"/>
            <a:chOff x="395536" y="2996952"/>
            <a:chExt cx="2628292" cy="3555476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368562"/>
              <a:ext cx="2628292" cy="318386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95536" y="2996952"/>
              <a:ext cx="2484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1">
                      <a:lumMod val="10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ZX</a:t>
              </a:r>
              <a:r>
                <a:rPr lang="ko-KR" altLang="en-US" dirty="0" smtClean="0">
                  <a:solidFill>
                    <a:schemeClr val="bg1">
                      <a:lumMod val="10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평면</a:t>
              </a:r>
              <a:endPara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292080" y="3053446"/>
            <a:ext cx="2725211" cy="3579840"/>
            <a:chOff x="3203847" y="2985402"/>
            <a:chExt cx="2725211" cy="3579840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3356991"/>
              <a:ext cx="2725210" cy="320825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203847" y="2985402"/>
              <a:ext cx="1362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1">
                      <a:lumMod val="10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ZY</a:t>
              </a:r>
              <a:r>
                <a:rPr lang="ko-KR" altLang="en-US" dirty="0" smtClean="0">
                  <a:solidFill>
                    <a:schemeClr val="bg1">
                      <a:lumMod val="10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평면</a:t>
              </a:r>
              <a:endPara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1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71600" y="1804174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축 </a:t>
            </a:r>
            <a:r>
              <a:rPr lang="en-US" altLang="ko-KR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017" y="2348880"/>
            <a:ext cx="8818491" cy="1512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941168"/>
            <a:ext cx="9001000" cy="1445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1001994" y="4293096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축 </a:t>
            </a:r>
            <a:r>
              <a:rPr lang="en-US" altLang="ko-KR" sz="24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</a:t>
            </a:r>
          </a:p>
        </p:txBody>
      </p:sp>
      <p:sp>
        <p:nvSpPr>
          <p:cNvPr id="11" name="직사각형 10"/>
          <p:cNvSpPr/>
          <p:nvPr/>
        </p:nvSpPr>
        <p:spPr>
          <a:xfrm rot="492844">
            <a:off x="2842319" y="4236548"/>
            <a:ext cx="5070619" cy="369332"/>
          </a:xfrm>
          <a:prstGeom prst="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ModuleWorks 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연계 전용 </a:t>
            </a:r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4 &amp; 5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축 </a:t>
            </a:r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개발</a:t>
            </a:r>
            <a:endParaRPr lang="en-US" altLang="ko-KR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194" y="1772816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다중바이스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기능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공작물 원점을 배열기능 </a:t>
            </a:r>
            <a:endParaRPr lang="ko-KR" altLang="en-US" sz="1600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417950" y="3645024"/>
            <a:ext cx="7924903" cy="2870696"/>
            <a:chOff x="-180528" y="3861048"/>
            <a:chExt cx="7924903" cy="287069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3861048"/>
              <a:ext cx="2577605" cy="21147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  <a:ex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365" y="3912930"/>
              <a:ext cx="3004391" cy="24648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  <a:extLst/>
          </p:spPr>
        </p:pic>
        <p:sp>
          <p:nvSpPr>
            <p:cNvPr id="8" name="오른쪽 화살표 7"/>
            <p:cNvSpPr/>
            <p:nvPr/>
          </p:nvSpPr>
          <p:spPr bwMode="auto">
            <a:xfrm>
              <a:off x="1961365" y="4968959"/>
              <a:ext cx="500237" cy="275385"/>
            </a:xfrm>
            <a:prstGeom prst="rightArrow">
              <a:avLst/>
            </a:prstGeom>
            <a:gradFill rotWithShape="0">
              <a:gsLst>
                <a:gs pos="0">
                  <a:srgbClr val="FF0000"/>
                </a:gs>
                <a:gs pos="0">
                  <a:srgbClr val="66008F"/>
                </a:gs>
                <a:gs pos="0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ln w="3175">
              <a:solidFill>
                <a:srgbClr val="225E74"/>
              </a:solidFill>
              <a:miter lim="800000"/>
              <a:headEnd/>
              <a:tailEnd/>
            </a:ln>
            <a:effectLst/>
            <a:sp3d z="76200" prstMaterial="metal">
              <a:bevelT prst="relaxedInset"/>
              <a:bevelB w="215900" h="209550" prst="coolSlant"/>
            </a:sp3d>
            <a:extLst/>
          </p:spPr>
          <p:txBody>
            <a:bodyPr wrap="none" lIns="90000" tIns="46800" rIns="90000" bIns="46800" rtlCol="0" anchor="ctr"/>
            <a:lstStyle/>
            <a:p>
              <a:pPr algn="ctr"/>
              <a:endParaRPr lang="ko-KR" altLang="en-US" dirty="0">
                <a:latin typeface="HY견고딕" pitchFamily="18" charset="-127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4005064"/>
              <a:ext cx="3316391" cy="27266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  <a:extLst/>
          </p:spPr>
        </p:pic>
        <p:sp>
          <p:nvSpPr>
            <p:cNvPr id="14" name="오른쪽 화살표 13"/>
            <p:cNvSpPr/>
            <p:nvPr/>
          </p:nvSpPr>
          <p:spPr bwMode="auto">
            <a:xfrm>
              <a:off x="4480561" y="5121673"/>
              <a:ext cx="500237" cy="275385"/>
            </a:xfrm>
            <a:prstGeom prst="rightArrow">
              <a:avLst/>
            </a:prstGeom>
            <a:gradFill rotWithShape="0">
              <a:gsLst>
                <a:gs pos="0">
                  <a:srgbClr val="FF0000"/>
                </a:gs>
                <a:gs pos="0">
                  <a:srgbClr val="66008F"/>
                </a:gs>
                <a:gs pos="0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ln w="3175">
              <a:solidFill>
                <a:srgbClr val="225E74"/>
              </a:solidFill>
              <a:miter lim="800000"/>
              <a:headEnd/>
              <a:tailEnd/>
            </a:ln>
            <a:effectLst/>
            <a:sp3d z="76200" prstMaterial="metal">
              <a:bevelT prst="relaxedInset"/>
              <a:bevelB w="215900" h="209550" prst="coolSlant"/>
            </a:sp3d>
            <a:extLst/>
          </p:spPr>
          <p:txBody>
            <a:bodyPr wrap="none" lIns="90000" tIns="46800" rIns="90000" bIns="46800" rtlCol="0" anchor="ctr"/>
            <a:lstStyle/>
            <a:p>
              <a:pPr algn="ctr"/>
              <a:endParaRPr lang="ko-KR" altLang="en-US" dirty="0">
                <a:latin typeface="HY견고딕" pitchFamily="18" charset="-127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9240" y="5334303"/>
            <a:ext cx="5580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공정별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위자드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기능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대화형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매뉴로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단계별  명령으로 프로그램 작성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황삭에서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정삭까지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한번에</a:t>
            </a:r>
            <a:endParaRPr lang="ko-KR" altLang="en-US" sz="1600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33" y="1628800"/>
            <a:ext cx="4709082" cy="2312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4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027" y="985083"/>
            <a:ext cx="3996268" cy="2952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156" y="1583118"/>
            <a:ext cx="424847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황삭기능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고정사이클 출력가능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언더컷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체크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가감 증감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절입가능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내경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스탭기능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복합옵셋기능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황삭에서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정삭을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한번에 가공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가상인선 </a:t>
            </a:r>
            <a:r>
              <a:rPr lang="ko-KR" altLang="en-US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자동계산</a:t>
            </a:r>
          </a:p>
          <a:p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Turn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18940" y="5100579"/>
            <a:ext cx="4683436" cy="1668561"/>
            <a:chOff x="737748" y="3273203"/>
            <a:chExt cx="4683436" cy="166856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748" y="3273203"/>
              <a:ext cx="2451188" cy="1525739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936" y="3277517"/>
              <a:ext cx="2232248" cy="166424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오른쪽 화살표 6"/>
            <p:cNvSpPr/>
            <p:nvPr/>
          </p:nvSpPr>
          <p:spPr bwMode="auto">
            <a:xfrm>
              <a:off x="2612872" y="3941049"/>
              <a:ext cx="777176" cy="504056"/>
            </a:xfrm>
            <a:prstGeom prst="rightArrow">
              <a:avLst/>
            </a:prstGeom>
            <a:gradFill rotWithShape="0">
              <a:gsLst>
                <a:gs pos="0">
                  <a:srgbClr val="AFC3EB"/>
                </a:gs>
                <a:gs pos="100000">
                  <a:srgbClr val="FCFDFE"/>
                </a:gs>
              </a:gsLst>
              <a:lin ang="5400000" scaled="1"/>
            </a:gradFill>
            <a:ln w="3175">
              <a:solidFill>
                <a:srgbClr val="225E74"/>
              </a:solidFill>
              <a:miter lim="800000"/>
              <a:headEnd/>
              <a:tailEnd/>
            </a:ln>
            <a:effectLst/>
            <a:sp3d z="76200" prstMaterial="metal">
              <a:bevelT prst="relaxedInset"/>
              <a:bevelB w="215900" h="20955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143846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rtlCol="0" anchor="ctr"/>
            <a:lstStyle/>
            <a:p>
              <a:pPr algn="ctr"/>
              <a:endParaRPr lang="ko-KR" altLang="en-US" dirty="0">
                <a:latin typeface="HY견고딕" pitchFamily="18" charset="-127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2871240" y="3619070"/>
            <a:ext cx="4683824" cy="1560259"/>
            <a:chOff x="113452" y="3501008"/>
            <a:chExt cx="4683824" cy="15602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52" y="3501008"/>
              <a:ext cx="2514332" cy="1481509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882" y="3501008"/>
              <a:ext cx="2370394" cy="1560259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오른쪽 화살표 9"/>
            <p:cNvSpPr/>
            <p:nvPr/>
          </p:nvSpPr>
          <p:spPr bwMode="auto">
            <a:xfrm>
              <a:off x="1907704" y="4005064"/>
              <a:ext cx="648072" cy="360040"/>
            </a:xfrm>
            <a:prstGeom prst="rightArrow">
              <a:avLst/>
            </a:prstGeom>
            <a:gradFill rotWithShape="0">
              <a:gsLst>
                <a:gs pos="0">
                  <a:srgbClr val="AFC3EB"/>
                </a:gs>
                <a:gs pos="100000">
                  <a:srgbClr val="FCFDFE"/>
                </a:gs>
              </a:gsLst>
              <a:lin ang="5400000" scaled="1"/>
            </a:gradFill>
            <a:ln w="3175">
              <a:solidFill>
                <a:srgbClr val="225E74"/>
              </a:solidFill>
              <a:miter lim="800000"/>
              <a:headEnd/>
              <a:tailEnd/>
            </a:ln>
            <a:effectLst/>
            <a:sp3d z="76200" prstMaterial="metal">
              <a:bevelT prst="relaxedInset"/>
              <a:bevelB w="215900" h="20955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143846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rtlCol="0" anchor="ctr"/>
            <a:lstStyle/>
            <a:p>
              <a:pPr algn="ctr"/>
              <a:endParaRPr lang="ko-KR" altLang="en-US" dirty="0">
                <a:latin typeface="HY견고딕" pitchFamily="18" charset="-127"/>
              </a:endParaRPr>
            </a:p>
          </p:txBody>
        </p:sp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39" y="5655687"/>
            <a:ext cx="1225594" cy="11336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03059"/>
            <a:ext cx="1903446" cy="2395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1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1877"/>
            <a:ext cx="4478419" cy="3310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69269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Turn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70353" y="1628800"/>
            <a:ext cx="43924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주물황삭</a:t>
            </a:r>
            <a:endParaRPr lang="en-US" altLang="ko-KR" sz="2400" b="1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b="1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b="1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b="1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단조</a:t>
            </a:r>
            <a:r>
              <a:rPr lang="en-US" altLang="ko-KR" sz="1600" b="1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b="1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주물품가공에서</a:t>
            </a:r>
            <a:r>
              <a:rPr lang="ko-KR" altLang="en-US" sz="1600" b="1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사용</a:t>
            </a:r>
            <a:endParaRPr lang="en-US" altLang="ko-KR" sz="1600" b="1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b="1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b="1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b="1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소재가 불규칙적인 </a:t>
            </a:r>
            <a:r>
              <a:rPr lang="ko-KR" altLang="en-US" sz="1600" b="1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여유량이</a:t>
            </a:r>
            <a:r>
              <a:rPr lang="ko-KR" altLang="en-US" sz="1600" b="1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남은 경우 사용</a:t>
            </a:r>
            <a:endParaRPr lang="en-US" altLang="ko-KR" sz="1600" b="1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가상인선 </a:t>
            </a:r>
            <a:r>
              <a:rPr lang="ko-KR" altLang="en-US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자동계산</a:t>
            </a:r>
          </a:p>
          <a:p>
            <a:endParaRPr lang="en-US" altLang="ko-KR" sz="2400" b="1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" y="4772025"/>
            <a:ext cx="2609850" cy="2085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21877"/>
            <a:ext cx="4571670" cy="33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46379"/>
            <a:ext cx="2776032" cy="1950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83803" y="5494861"/>
            <a:ext cx="42839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err="1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모방황삭</a:t>
            </a:r>
            <a:r>
              <a:rPr lang="ko-KR" altLang="en-US" sz="2800" b="1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b="1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800" b="1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(G73)</a:t>
            </a:r>
            <a:endParaRPr lang="en-US" altLang="ko-KR" sz="2800" b="1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600" b="1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단조</a:t>
            </a:r>
            <a:r>
              <a:rPr lang="en-US" altLang="ko-KR" sz="1600" b="1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b="1" dirty="0" err="1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주물품가공에서</a:t>
            </a:r>
            <a:r>
              <a:rPr lang="ko-KR" altLang="en-US" sz="1600" b="1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사용</a:t>
            </a:r>
            <a:endParaRPr lang="en-US" altLang="ko-KR" sz="1600" b="1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b="1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b="1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소개 </a:t>
            </a:r>
            <a:r>
              <a:rPr lang="ko-KR" altLang="en-US" sz="1600" b="1" dirty="0" err="1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여유량이</a:t>
            </a:r>
            <a:r>
              <a:rPr lang="ko-KR" altLang="en-US" sz="1600" b="1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일정한 경우 사용</a:t>
            </a:r>
            <a:endParaRPr lang="en-US" altLang="ko-KR" sz="1600" b="1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ko-KR" altLang="en-US" sz="16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3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2735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Turn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23528" y="2624297"/>
            <a:ext cx="6219056" cy="4147690"/>
            <a:chOff x="179512" y="2174244"/>
            <a:chExt cx="6219056" cy="414769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416684"/>
              <a:ext cx="5305425" cy="3905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2174244"/>
              <a:ext cx="1322512" cy="8765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타원 6"/>
            <p:cNvSpPr/>
            <p:nvPr/>
          </p:nvSpPr>
          <p:spPr bwMode="auto">
            <a:xfrm>
              <a:off x="3712447" y="4149080"/>
              <a:ext cx="1849041" cy="567655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ffectLst/>
            <a:sp3d z="76200" prstMaterial="metal">
              <a:bevelT prst="relaxedInset"/>
              <a:bevelB w="215900" h="209550" prst="coolSlant"/>
            </a:sp3d>
            <a:extLst/>
          </p:spPr>
          <p:txBody>
            <a:bodyPr wrap="none" lIns="90000" tIns="46800" rIns="90000" bIns="46800" rtlCol="0" anchor="ctr"/>
            <a:lstStyle/>
            <a:p>
              <a:pPr algn="ctr"/>
              <a:endParaRPr lang="ko-KR" altLang="en-US" dirty="0">
                <a:latin typeface="HY견고딕" pitchFamily="18" charset="-127"/>
              </a:endParaRPr>
            </a:p>
          </p:txBody>
        </p:sp>
        <p:sp>
          <p:nvSpPr>
            <p:cNvPr id="8" name="위쪽 화살표 7"/>
            <p:cNvSpPr/>
            <p:nvPr/>
          </p:nvSpPr>
          <p:spPr bwMode="auto">
            <a:xfrm rot="1486122">
              <a:off x="5031598" y="3247062"/>
              <a:ext cx="288032" cy="882263"/>
            </a:xfrm>
            <a:prstGeom prst="upArrow">
              <a:avLst/>
            </a:prstGeom>
            <a:gradFill rotWithShape="0">
              <a:gsLst>
                <a:gs pos="0">
                  <a:srgbClr val="AFC3EB"/>
                </a:gs>
                <a:gs pos="100000">
                  <a:srgbClr val="FCFDFE"/>
                </a:gs>
              </a:gsLst>
              <a:lin ang="5400000" scaled="1"/>
            </a:gradFill>
            <a:ln w="3175">
              <a:solidFill>
                <a:srgbClr val="225E74"/>
              </a:solidFill>
              <a:miter lim="800000"/>
              <a:headEnd/>
              <a:tailEnd/>
            </a:ln>
            <a:effectLst/>
            <a:sp3d z="76200" prstMaterial="metal">
              <a:bevelT prst="relaxedInset"/>
              <a:bevelB w="215900" h="20955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143846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rtlCol="0" anchor="ctr"/>
            <a:lstStyle/>
            <a:p>
              <a:pPr algn="ctr"/>
              <a:endParaRPr lang="ko-KR" altLang="en-US" dirty="0">
                <a:latin typeface="HY견고딕" pitchFamily="18" charset="-127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6082849" y="2156956"/>
            <a:ext cx="3044753" cy="4370433"/>
            <a:chOff x="6082849" y="2156956"/>
            <a:chExt cx="3044753" cy="437043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849" y="3888964"/>
              <a:ext cx="2876550" cy="26384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39" y="2156956"/>
              <a:ext cx="2395363" cy="9470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아래쪽 화살표 9"/>
            <p:cNvSpPr/>
            <p:nvPr/>
          </p:nvSpPr>
          <p:spPr bwMode="auto">
            <a:xfrm>
              <a:off x="7529228" y="3130913"/>
              <a:ext cx="432048" cy="822643"/>
            </a:xfrm>
            <a:prstGeom prst="downArrow">
              <a:avLst/>
            </a:prstGeom>
            <a:gradFill rotWithShape="0">
              <a:gsLst>
                <a:gs pos="0">
                  <a:srgbClr val="AFC3EB"/>
                </a:gs>
                <a:gs pos="100000">
                  <a:srgbClr val="FCFDFE"/>
                </a:gs>
              </a:gsLst>
              <a:lin ang="5400000" scaled="1"/>
            </a:gradFill>
            <a:ln w="3175">
              <a:solidFill>
                <a:srgbClr val="225E74"/>
              </a:solidFill>
              <a:miter lim="800000"/>
              <a:headEnd/>
              <a:tailEnd/>
            </a:ln>
            <a:effectLst/>
            <a:sp3d z="76200" prstMaterial="metal">
              <a:bevelT prst="relaxedInset"/>
              <a:bevelB w="215900" h="20955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143846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rtlCol="0" anchor="ctr"/>
            <a:lstStyle/>
            <a:p>
              <a:pPr algn="ctr"/>
              <a:endParaRPr lang="ko-KR" altLang="en-US" dirty="0">
                <a:latin typeface="HY견고딕" pitchFamily="18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55576" y="1599976"/>
            <a:ext cx="4680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정삭기능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일반정삭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외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내경가공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고급정삭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외경가공가공후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단면가공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그르부정삭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홈가공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정삭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일반향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측면 측면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가상인선 자동계산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원호 진입후퇴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자동면취기</a:t>
            </a:r>
            <a:r>
              <a:rPr lang="ko-KR" altLang="en-US" sz="1600" dirty="0" err="1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1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5070"/>
            <a:ext cx="218555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Turn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366" y="1249120"/>
            <a:ext cx="4791963" cy="3552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2601" y="1814627"/>
            <a:ext cx="45365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홈가공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다양한 가공방법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양방향 가공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다중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홈가공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가능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스탭절입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가능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가상인선 자동계산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자동 절단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오토링크 자동코드 생성 옵션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홈바이트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각도인식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펙가공</a:t>
            </a:r>
            <a:endParaRPr lang="ko-KR" altLang="en-US" sz="1600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919443"/>
            <a:ext cx="1270603" cy="1689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19443"/>
            <a:ext cx="2376263" cy="1689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61" y="4859005"/>
            <a:ext cx="4382965" cy="18103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23492" y="620688"/>
            <a:ext cx="7010400" cy="685800"/>
          </a:xfrm>
        </p:spPr>
        <p:txBody>
          <a:bodyPr/>
          <a:lstStyle/>
          <a:p>
            <a:pPr eaLnBrk="1" hangingPunct="1"/>
            <a:r>
              <a:rPr lang="ko-KR" altLang="en-US" sz="3600" dirty="0" smtClean="0">
                <a:latin typeface="HY견고딕" pitchFamily="18" charset="-127"/>
                <a:ea typeface="HY견고딕" pitchFamily="18" charset="-127"/>
              </a:rPr>
              <a:t>회사 소개</a:t>
            </a:r>
          </a:p>
        </p:txBody>
      </p:sp>
      <p:grpSp>
        <p:nvGrpSpPr>
          <p:cNvPr id="45" name="그룹 44"/>
          <p:cNvGrpSpPr/>
          <p:nvPr/>
        </p:nvGrpSpPr>
        <p:grpSpPr>
          <a:xfrm>
            <a:off x="275130" y="1196752"/>
            <a:ext cx="8545342" cy="5286101"/>
            <a:chOff x="275130" y="1455267"/>
            <a:chExt cx="8545342" cy="5286101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</p:grpSpPr>
        <p:sp>
          <p:nvSpPr>
            <p:cNvPr id="33" name="AutoShape 11"/>
            <p:cNvSpPr>
              <a:spLocks noChangeArrowheads="1"/>
            </p:cNvSpPr>
            <p:nvPr/>
          </p:nvSpPr>
          <p:spPr bwMode="gray">
            <a:xfrm flipH="1">
              <a:off x="1103949" y="5904939"/>
              <a:ext cx="7572507" cy="836429"/>
            </a:xfrm>
            <a:prstGeom prst="homePlate">
              <a:avLst>
                <a:gd name="adj" fmla="val 42053"/>
              </a:avLst>
            </a:prstGeom>
            <a:gradFill rotWithShape="1">
              <a:gsLst>
                <a:gs pos="0">
                  <a:srgbClr val="DDD923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angle"/>
              <a:bevelB w="13500" h="13500" prst="angle"/>
              <a:extrusionClr>
                <a:srgbClr val="DDD92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865577" y="4323830"/>
              <a:ext cx="9669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2012</a:t>
              </a:r>
              <a:endParaRPr kumimoji="0"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242061" y="5279889"/>
              <a:ext cx="228600" cy="228600"/>
              <a:chOff x="2016" y="1920"/>
              <a:chExt cx="1680" cy="1680"/>
            </a:xfrm>
          </p:grpSpPr>
          <p:sp>
            <p:nvSpPr>
              <p:cNvPr id="7" name="Oval 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rgbClr val="FFE10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9" name="AutoShape 10"/>
            <p:cNvCxnSpPr>
              <a:cxnSpLocks noChangeShapeType="1"/>
              <a:stCxn id="5" idx="2"/>
              <a:endCxn id="7" idx="0"/>
            </p:cNvCxnSpPr>
            <p:nvPr/>
          </p:nvCxnSpPr>
          <p:spPr bwMode="auto">
            <a:xfrm>
              <a:off x="1349043" y="4785495"/>
              <a:ext cx="7318" cy="494394"/>
            </a:xfrm>
            <a:prstGeom prst="straightConnector1">
              <a:avLst/>
            </a:prstGeom>
            <a:noFill/>
            <a:ln w="381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AutoShape 11"/>
            <p:cNvSpPr>
              <a:spLocks noChangeArrowheads="1"/>
            </p:cNvSpPr>
            <p:nvPr/>
          </p:nvSpPr>
          <p:spPr bwMode="gray">
            <a:xfrm flipH="1">
              <a:off x="1475656" y="4941168"/>
              <a:ext cx="7199313" cy="880108"/>
            </a:xfrm>
            <a:prstGeom prst="homePlate">
              <a:avLst>
                <a:gd name="adj" fmla="val 4205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/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660473" y="3323376"/>
              <a:ext cx="9669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2D36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rgbClr val="92D365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2011</a:t>
              </a:r>
              <a:endParaRPr kumimoji="0" lang="en-US" altLang="ko-KR" sz="2400" dirty="0">
                <a:solidFill>
                  <a:srgbClr val="92D36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2028051" y="4223489"/>
              <a:ext cx="228600" cy="228600"/>
              <a:chOff x="2016" y="1920"/>
              <a:chExt cx="1680" cy="1680"/>
            </a:xfrm>
          </p:grpSpPr>
          <p:sp>
            <p:nvSpPr>
              <p:cNvPr id="14" name="Oval 1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2D365"/>
                  </a:gs>
                  <a:gs pos="100000">
                    <a:srgbClr val="44622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2D36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16" name="AutoShape 17"/>
            <p:cNvCxnSpPr>
              <a:cxnSpLocks noChangeShapeType="1"/>
              <a:stCxn id="12" idx="2"/>
              <a:endCxn id="14" idx="0"/>
            </p:cNvCxnSpPr>
            <p:nvPr/>
          </p:nvCxnSpPr>
          <p:spPr bwMode="auto">
            <a:xfrm flipH="1">
              <a:off x="2142351" y="3785041"/>
              <a:ext cx="1588" cy="438448"/>
            </a:xfrm>
            <a:prstGeom prst="straightConnector1">
              <a:avLst/>
            </a:prstGeom>
            <a:noFill/>
            <a:ln w="38100" cap="rnd">
              <a:solidFill>
                <a:srgbClr val="92D365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18"/>
            <p:cNvSpPr>
              <a:spLocks noChangeArrowheads="1"/>
            </p:cNvSpPr>
            <p:nvPr/>
          </p:nvSpPr>
          <p:spPr bwMode="gray">
            <a:xfrm flipH="1">
              <a:off x="2240130" y="3790430"/>
              <a:ext cx="6434138" cy="1066800"/>
            </a:xfrm>
            <a:prstGeom prst="homePlate">
              <a:avLst>
                <a:gd name="adj" fmla="val 44955"/>
              </a:avLst>
            </a:prstGeom>
            <a:gradFill rotWithShape="1">
              <a:gsLst>
                <a:gs pos="0">
                  <a:schemeClr val="accent5">
                    <a:lumMod val="75000"/>
                  </a:schemeClr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angle"/>
              <a:bevelB w="13500" h="13500" prst="angle"/>
              <a:extrusionClr>
                <a:schemeClr val="accent5">
                  <a:lumMod val="75000"/>
                </a:schemeClr>
              </a:extrusionClr>
            </a:sp3d>
            <a:extLst/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2326507" y="2311017"/>
              <a:ext cx="96693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6CEF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rgbClr val="86CEF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2010</a:t>
              </a:r>
              <a:endParaRPr kumimoji="0" lang="en-US" altLang="ko-KR" sz="2400" dirty="0">
                <a:solidFill>
                  <a:srgbClr val="86CEF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20" name="Group 21"/>
            <p:cNvGrpSpPr>
              <a:grpSpLocks/>
            </p:cNvGrpSpPr>
            <p:nvPr/>
          </p:nvGrpSpPr>
          <p:grpSpPr bwMode="auto">
            <a:xfrm>
              <a:off x="2694085" y="3139011"/>
              <a:ext cx="228600" cy="228600"/>
              <a:chOff x="2016" y="1920"/>
              <a:chExt cx="1680" cy="1680"/>
            </a:xfrm>
          </p:grpSpPr>
          <p:sp>
            <p:nvSpPr>
              <p:cNvPr id="21" name="Oval 22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86CEF6"/>
                  </a:gs>
                  <a:gs pos="100000">
                    <a:srgbClr val="3E5F7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BFDFF"/>
                  </a:gs>
                  <a:gs pos="100000">
                    <a:srgbClr val="86CEF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23" name="AutoShape 24"/>
            <p:cNvCxnSpPr>
              <a:cxnSpLocks noChangeShapeType="1"/>
              <a:stCxn id="19" idx="2"/>
            </p:cNvCxnSpPr>
            <p:nvPr/>
          </p:nvCxnSpPr>
          <p:spPr bwMode="auto">
            <a:xfrm flipH="1">
              <a:off x="2808386" y="2772682"/>
              <a:ext cx="1587" cy="430510"/>
            </a:xfrm>
            <a:prstGeom prst="straightConnector1">
              <a:avLst/>
            </a:prstGeom>
            <a:noFill/>
            <a:ln w="38100" cap="rnd">
              <a:solidFill>
                <a:srgbClr val="86CEF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AutoShape 25"/>
            <p:cNvSpPr>
              <a:spLocks noChangeArrowheads="1"/>
            </p:cNvSpPr>
            <p:nvPr/>
          </p:nvSpPr>
          <p:spPr bwMode="gray">
            <a:xfrm flipH="1">
              <a:off x="2923066" y="2735698"/>
              <a:ext cx="5825398" cy="985120"/>
            </a:xfrm>
            <a:prstGeom prst="homePlate">
              <a:avLst>
                <a:gd name="adj" fmla="val 39083"/>
              </a:avLst>
            </a:prstGeom>
            <a:gradFill rotWithShape="1">
              <a:gsLst>
                <a:gs pos="0">
                  <a:srgbClr val="5491D4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2775664" y="3860745"/>
              <a:ext cx="4927600" cy="95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latinLnBrk="0">
                <a:defRPr/>
              </a:pPr>
              <a:r>
                <a:rPr kumimoji="0" lang="en-US" altLang="ko-KR" b="0" dirty="0" smtClean="0">
                  <a:solidFill>
                    <a:srgbClr val="000000"/>
                  </a:solidFill>
                </a:rPr>
                <a:t>06  </a:t>
              </a:r>
              <a:r>
                <a:rPr kumimoji="0" lang="en-US" altLang="ko-KR" b="0" dirty="0" err="1" smtClean="0">
                  <a:solidFill>
                    <a:srgbClr val="000000"/>
                  </a:solidFill>
                </a:rPr>
                <a:t>QuickCAM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 </a:t>
              </a:r>
              <a:r>
                <a:rPr kumimoji="0" lang="en-US" altLang="ko-KR" b="0" dirty="0" err="1" smtClean="0">
                  <a:solidFill>
                    <a:srgbClr val="000000"/>
                  </a:solidFill>
                </a:rPr>
                <a:t>ModuleWorks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 </a:t>
              </a:r>
              <a:r>
                <a:rPr kumimoji="0" lang="ko-KR" altLang="en-US" b="0" dirty="0" err="1" smtClean="0">
                  <a:solidFill>
                    <a:srgbClr val="000000"/>
                  </a:solidFill>
                </a:rPr>
                <a:t>시뮬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 모듈 출시</a:t>
              </a:r>
            </a:p>
            <a:p>
              <a:pPr latinLnBrk="0">
                <a:defRPr/>
              </a:pPr>
              <a:r>
                <a:rPr kumimoji="0" lang="en-US" altLang="ko-KR" b="0" dirty="0" smtClean="0">
                  <a:solidFill>
                    <a:srgbClr val="000000"/>
                  </a:solidFill>
                </a:rPr>
                <a:t>08  </a:t>
              </a:r>
              <a:r>
                <a:rPr kumimoji="0" lang="en-US" altLang="ko-KR" b="0" dirty="0" err="1" smtClean="0">
                  <a:solidFill>
                    <a:srgbClr val="000000"/>
                  </a:solidFill>
                </a:rPr>
                <a:t>QuickCAM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 Mill, Turn, </a:t>
              </a:r>
              <a:r>
                <a:rPr kumimoji="0" lang="en-US" altLang="ko-KR" b="0" dirty="0" err="1" smtClean="0">
                  <a:solidFill>
                    <a:srgbClr val="000000"/>
                  </a:solidFill>
                </a:rPr>
                <a:t>Turn_Mill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, 5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면 가공 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2011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버전 출시</a:t>
              </a:r>
            </a:p>
            <a:p>
              <a:pPr marL="0" indent="0" latinLnBrk="0">
                <a:defRPr/>
              </a:pPr>
              <a:r>
                <a:rPr kumimoji="0" lang="en-US" altLang="ko-KR" b="0" dirty="0" smtClean="0">
                  <a:solidFill>
                    <a:srgbClr val="000000"/>
                  </a:solidFill>
                </a:rPr>
                <a:t>11  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모의가공 검증 프로그램 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Eureka 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한글 버전 출시</a:t>
              </a:r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3384577" y="1455267"/>
              <a:ext cx="9669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rgbClr val="9B96D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2009</a:t>
              </a:r>
              <a:endParaRPr kumimoji="0" lang="en-US" altLang="ko-KR" sz="2400" dirty="0">
                <a:solidFill>
                  <a:srgbClr val="9B96D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27" name="Group 28"/>
            <p:cNvGrpSpPr>
              <a:grpSpLocks/>
            </p:cNvGrpSpPr>
            <p:nvPr/>
          </p:nvGrpSpPr>
          <p:grpSpPr bwMode="auto">
            <a:xfrm>
              <a:off x="3769616" y="2165154"/>
              <a:ext cx="228600" cy="228600"/>
              <a:chOff x="2016" y="1920"/>
              <a:chExt cx="1680" cy="1680"/>
            </a:xfrm>
          </p:grpSpPr>
          <p:sp>
            <p:nvSpPr>
              <p:cNvPr id="28" name="Oval 2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B67FF3"/>
                  </a:gs>
                  <a:gs pos="100000">
                    <a:srgbClr val="543B7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B67FF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30" name="AutoShape 31"/>
            <p:cNvCxnSpPr>
              <a:cxnSpLocks noChangeShapeType="1"/>
              <a:stCxn id="26" idx="2"/>
              <a:endCxn id="28" idx="0"/>
            </p:cNvCxnSpPr>
            <p:nvPr/>
          </p:nvCxnSpPr>
          <p:spPr bwMode="auto">
            <a:xfrm>
              <a:off x="3868043" y="1916932"/>
              <a:ext cx="15873" cy="248222"/>
            </a:xfrm>
            <a:prstGeom prst="straightConnector1">
              <a:avLst/>
            </a:prstGeom>
            <a:noFill/>
            <a:ln w="38100" cap="rnd">
              <a:solidFill>
                <a:srgbClr val="B67FF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AutoShape 32"/>
            <p:cNvSpPr>
              <a:spLocks noChangeArrowheads="1"/>
            </p:cNvSpPr>
            <p:nvPr/>
          </p:nvSpPr>
          <p:spPr bwMode="gray">
            <a:xfrm flipH="1">
              <a:off x="3998216" y="1912468"/>
              <a:ext cx="4729163" cy="737052"/>
            </a:xfrm>
            <a:prstGeom prst="homePlate">
              <a:avLst>
                <a:gd name="adj" fmla="val 37749"/>
              </a:avLst>
            </a:prstGeom>
            <a:gradFill rotWithShape="1">
              <a:gsLst>
                <a:gs pos="0">
                  <a:srgbClr val="9B96DC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1557435" y="5953821"/>
              <a:ext cx="4424362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eaLnBrk="0" latinLnBrk="0" hangingPunct="0">
                <a:defRPr/>
              </a:pP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08  </a:t>
              </a: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QuickCAM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kumimoji="0" lang="ko-KR" altLang="en-US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솔리드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가공 모듈 출시 예정</a:t>
              </a:r>
              <a:endParaRPr kumimoji="0" lang="en-US" altLang="ko-KR" sz="1400" b="0" dirty="0" smtClean="0">
                <a:solidFill>
                  <a:srgbClr val="000000"/>
                </a:solidFill>
                <a:latin typeface="HY견고딕" pitchFamily="18" charset="-127"/>
              </a:endParaRPr>
            </a:p>
            <a:p>
              <a:pPr marL="0" indent="0" eaLnBrk="0" latinLnBrk="0" hangingPunct="0">
                <a:defRPr/>
              </a:pP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10  </a:t>
              </a: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QuickCAM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위치결정 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5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축 가공 모듈 출시 예정</a:t>
              </a:r>
              <a:endParaRPr kumimoji="0" lang="en-US" altLang="ko-KR" sz="1400" b="0" dirty="0" smtClean="0">
                <a:solidFill>
                  <a:srgbClr val="000000"/>
                </a:solidFill>
                <a:latin typeface="HY견고딕" pitchFamily="18" charset="-127"/>
              </a:endParaRPr>
            </a:p>
            <a:p>
              <a:pPr eaLnBrk="0" latinLnBrk="0" hangingPunct="0">
                <a:defRPr/>
              </a:pPr>
              <a:r>
                <a:rPr lang="en-US" altLang="ko-KR" sz="1400" dirty="0" smtClean="0">
                  <a:solidFill>
                    <a:srgbClr val="000000"/>
                  </a:solidFill>
                  <a:latin typeface="HY견고딕" pitchFamily="18" charset="-127"/>
                </a:rPr>
                <a:t>12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 </a:t>
              </a: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QuickCAM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고속가공 모듈 출시 예정</a:t>
              </a: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126109" y="2758051"/>
              <a:ext cx="5694363" cy="95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latinLnBrk="0" hangingPunct="0">
                <a:defRPr/>
              </a:pP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05  </a:t>
              </a: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QuickCAM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kumimoji="0" lang="ko-KR" altLang="en-US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양각금형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모듈 개발 납품</a:t>
              </a:r>
            </a:p>
            <a:p>
              <a:pPr marL="0" indent="0" eaLnBrk="0" latinLnBrk="0" hangingPunct="0">
                <a:defRPr/>
              </a:pP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07  </a:t>
              </a: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QuickCAM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kumimoji="0" lang="ko-KR" altLang="en-US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스크류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모듈 개발 납품</a:t>
              </a:r>
              <a:endParaRPr kumimoji="0" lang="en-US" altLang="ko-KR" sz="1400" b="0" dirty="0" smtClean="0">
                <a:solidFill>
                  <a:srgbClr val="000000"/>
                </a:solidFill>
                <a:latin typeface="HY견고딕" pitchFamily="18" charset="-127"/>
              </a:endParaRPr>
            </a:p>
            <a:p>
              <a:pPr eaLnBrk="0" latinLnBrk="0" hangingPunct="0">
                <a:buFontTx/>
                <a:buAutoNum type="arabicPlain" startAt="10"/>
                <a:defRPr/>
              </a:pP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QuickCAM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비구면 렌즈 가공 프로그램 개발 납품</a:t>
              </a:r>
              <a:endParaRPr kumimoji="0" lang="en-US" altLang="ko-KR" sz="1400" b="0" dirty="0" smtClean="0">
                <a:solidFill>
                  <a:srgbClr val="000000"/>
                </a:solidFill>
                <a:latin typeface="HY견고딕" pitchFamily="18" charset="-127"/>
              </a:endParaRPr>
            </a:p>
            <a:p>
              <a:pPr eaLnBrk="0" latinLnBrk="0" hangingPunct="0">
                <a:buFontTx/>
                <a:buAutoNum type="arabicPlain" startAt="10"/>
                <a:defRPr/>
              </a:pP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QuickCAM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Solid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시뮬레이션 </a:t>
              </a:r>
              <a:r>
                <a:rPr kumimoji="0" lang="ko-KR" altLang="en-US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커널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ModuleWorks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채택 검토</a:t>
              </a: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517993" y="1971558"/>
              <a:ext cx="3338513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03  </a:t>
              </a:r>
              <a:r>
                <a:rPr kumimoji="0" lang="en-US" altLang="ko-KR" b="0" dirty="0" err="1">
                  <a:solidFill>
                    <a:srgbClr val="000000"/>
                  </a:solidFill>
                </a:rPr>
                <a:t>QuickCAM</a:t>
              </a:r>
              <a:r>
                <a:rPr kumimoji="0" lang="en-US" altLang="ko-KR" b="0" dirty="0">
                  <a:solidFill>
                    <a:srgbClr val="000000"/>
                  </a:solidFill>
                </a:rPr>
                <a:t> 2009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 출시</a:t>
              </a:r>
            </a:p>
            <a:p>
              <a:pPr latinLnBrk="0"/>
              <a:r>
                <a:rPr kumimoji="0" lang="en-US" altLang="ko-KR" b="0" dirty="0">
                  <a:solidFill>
                    <a:srgbClr val="000000"/>
                  </a:solidFill>
                </a:rPr>
                <a:t>      </a:t>
              </a:r>
              <a:r>
                <a:rPr kumimoji="0" lang="en-US" altLang="ko-KR" b="0" dirty="0" err="1">
                  <a:solidFill>
                    <a:srgbClr val="000000"/>
                  </a:solidFill>
                </a:rPr>
                <a:t>QuickCAM</a:t>
              </a:r>
              <a:r>
                <a:rPr kumimoji="0" lang="en-US" altLang="ko-KR" b="0" dirty="0">
                  <a:solidFill>
                    <a:srgbClr val="000000"/>
                  </a:solidFill>
                </a:rPr>
                <a:t> 5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면 </a:t>
              </a:r>
              <a:r>
                <a:rPr kumimoji="0" lang="ko-KR" altLang="en-US" b="0" dirty="0" err="1">
                  <a:solidFill>
                    <a:srgbClr val="000000"/>
                  </a:solidFill>
                </a:rPr>
                <a:t>가공기</a:t>
              </a:r>
              <a:r>
                <a:rPr kumimoji="0" lang="ko-KR" altLang="en-US" b="0" dirty="0">
                  <a:solidFill>
                    <a:srgbClr val="000000"/>
                  </a:solidFill>
                </a:rPr>
                <a:t> 모듈 출시</a:t>
              </a:r>
            </a:p>
          </p:txBody>
        </p:sp>
        <p:sp>
          <p:nvSpPr>
            <p:cNvPr id="34" name="Text Box 6"/>
            <p:cNvSpPr txBox="1">
              <a:spLocks noChangeArrowheads="1"/>
            </p:cNvSpPr>
            <p:nvPr/>
          </p:nvSpPr>
          <p:spPr bwMode="auto">
            <a:xfrm>
              <a:off x="275130" y="5150389"/>
              <a:ext cx="96693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rgbClr val="FFE10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2013</a:t>
              </a:r>
              <a:endParaRPr kumimoji="0" lang="en-US" altLang="ko-KR" sz="2400" dirty="0">
                <a:solidFill>
                  <a:srgbClr val="FFE1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663706" y="6157515"/>
              <a:ext cx="228600" cy="228600"/>
              <a:chOff x="2016" y="1920"/>
              <a:chExt cx="1680" cy="1680"/>
            </a:xfrm>
          </p:grpSpPr>
          <p:sp>
            <p:nvSpPr>
              <p:cNvPr id="36" name="Oval 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E101"/>
                  </a:gs>
                  <a:gs pos="100000">
                    <a:srgbClr val="3E37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7" name="Freeform 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rgbClr val="FFE10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42" name="AutoShape 10"/>
            <p:cNvCxnSpPr>
              <a:cxnSpLocks noChangeShapeType="1"/>
            </p:cNvCxnSpPr>
            <p:nvPr/>
          </p:nvCxnSpPr>
          <p:spPr bwMode="auto">
            <a:xfrm>
              <a:off x="778006" y="5663121"/>
              <a:ext cx="7318" cy="494394"/>
            </a:xfrm>
            <a:prstGeom prst="straightConnector1">
              <a:avLst/>
            </a:prstGeom>
            <a:noFill/>
            <a:ln w="38100" cap="rnd">
              <a:solidFill>
                <a:srgbClr val="FFE10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extBox 43"/>
            <p:cNvSpPr txBox="1"/>
            <p:nvPr/>
          </p:nvSpPr>
          <p:spPr>
            <a:xfrm>
              <a:off x="2099322" y="4899638"/>
              <a:ext cx="50203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02 </a:t>
              </a:r>
              <a:r>
                <a:rPr lang="en-US" altLang="ko-KR" sz="1400" dirty="0" err="1" smtClean="0">
                  <a:solidFill>
                    <a:schemeClr val="bg1">
                      <a:lumMod val="10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Autonesting</a:t>
              </a:r>
              <a:r>
                <a:rPr lang="en-US" altLang="ko-KR" sz="1400" dirty="0" smtClean="0">
                  <a:solidFill>
                    <a:schemeClr val="bg1">
                      <a:lumMod val="10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1400" dirty="0" smtClean="0">
                  <a:solidFill>
                    <a:schemeClr val="bg1">
                      <a:lumMod val="10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출시</a:t>
              </a:r>
              <a:endParaRPr lang="en-US" altLang="ko-KR" sz="1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latinLnBrk="0">
                <a:defRPr/>
              </a:pPr>
              <a:r>
                <a:rPr lang="en-US" altLang="ko-KR" sz="1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08 </a:t>
              </a:r>
              <a:r>
                <a:rPr lang="en-US" altLang="ko-KR" sz="1400" dirty="0" err="1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QuickCAM</a:t>
              </a:r>
              <a:r>
                <a:rPr lang="en-US" altLang="ko-KR" sz="1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1400" dirty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Mill, Turn, </a:t>
              </a:r>
              <a:r>
                <a:rPr lang="en-US" altLang="ko-KR" sz="1400" dirty="0" err="1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Turn_Mill</a:t>
              </a:r>
              <a:r>
                <a:rPr lang="en-US" altLang="ko-KR" sz="1400" dirty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, 5</a:t>
              </a:r>
              <a:r>
                <a:rPr lang="ko-KR" altLang="en-US" sz="1400" dirty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면 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가공</a:t>
              </a:r>
              <a:endParaRPr lang="en-US" altLang="ko-KR" sz="14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latinLnBrk="0">
                <a:defRPr/>
              </a:pPr>
              <a:r>
                <a:rPr lang="en-US" altLang="ko-KR" sz="1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      2012</a:t>
              </a:r>
              <a:r>
                <a:rPr lang="ko-KR" altLang="en-US" sz="1400" dirty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버전 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출시</a:t>
              </a:r>
              <a:endParaRPr lang="en-US" altLang="ko-KR" sz="14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latinLnBrk="0">
                <a:defRPr/>
              </a:pPr>
              <a:r>
                <a:rPr lang="en-US" altLang="ko-KR" sz="1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12 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건축용 </a:t>
              </a:r>
              <a:r>
                <a:rPr lang="ko-KR" altLang="en-US" sz="1400" dirty="0" err="1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판넬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 전용프로그램 출시</a:t>
              </a:r>
              <a:endParaRPr lang="ko-KR" altLang="en-US" sz="14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2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27" y="1628800"/>
            <a:ext cx="1804861" cy="19501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23380"/>
            <a:ext cx="2733675" cy="4029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Turn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92542"/>
            <a:ext cx="4752528" cy="444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162880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잔삭가공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전 공정을 인식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잔삭가공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공구형삭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인식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잔삭가공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잔삭구간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미리보기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1600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9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6" y="4941168"/>
            <a:ext cx="3876675" cy="1285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Turn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988840"/>
            <a:ext cx="475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나사가공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다양한 나사사이클지원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절입방법에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따른 공구 수명연장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나사사이클로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스크류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가공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다줄나사지원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1600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653780" y="1503705"/>
            <a:ext cx="5248275" cy="3886200"/>
            <a:chOff x="3491880" y="1412776"/>
            <a:chExt cx="5248275" cy="38862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412776"/>
              <a:ext cx="5248275" cy="3886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3780" y="1494577"/>
              <a:ext cx="1638300" cy="116205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7" name="타원 6"/>
            <p:cNvSpPr/>
            <p:nvPr/>
          </p:nvSpPr>
          <p:spPr bwMode="auto">
            <a:xfrm>
              <a:off x="6012160" y="2773422"/>
              <a:ext cx="1944216" cy="58245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sp3d z="76200" prstMaterial="metal">
              <a:bevelT prst="relaxedInset"/>
              <a:bevelB w="215900" h="209550" prst="coolSlant"/>
            </a:sp3d>
            <a:extLst/>
          </p:spPr>
          <p:txBody>
            <a:bodyPr wrap="none" lIns="90000" tIns="46800" rIns="90000" bIns="46800" rtlCol="0" anchor="ctr"/>
            <a:lstStyle/>
            <a:p>
              <a:pPr algn="ctr"/>
              <a:endParaRPr lang="ko-KR" altLang="en-US" dirty="0">
                <a:latin typeface="HY견고딕" pitchFamily="18" charset="-127"/>
              </a:endParaRPr>
            </a:p>
          </p:txBody>
        </p:sp>
        <p:sp>
          <p:nvSpPr>
            <p:cNvPr id="8" name="위로 굽은 화살표 7"/>
            <p:cNvSpPr/>
            <p:nvPr/>
          </p:nvSpPr>
          <p:spPr bwMode="auto">
            <a:xfrm rot="5130117">
              <a:off x="4930416" y="2257154"/>
              <a:ext cx="782122" cy="1316392"/>
            </a:xfrm>
            <a:prstGeom prst="bentUpArrow">
              <a:avLst>
                <a:gd name="adj1" fmla="val 14119"/>
                <a:gd name="adj2" fmla="val 19411"/>
                <a:gd name="adj3" fmla="val 23669"/>
              </a:avLst>
            </a:prstGeom>
            <a:gradFill rotWithShape="0">
              <a:gsLst>
                <a:gs pos="0">
                  <a:srgbClr val="AFC3EB"/>
                </a:gs>
                <a:gs pos="100000">
                  <a:srgbClr val="FCFDFE"/>
                </a:gs>
              </a:gsLst>
              <a:lin ang="5400000" scaled="1"/>
            </a:gradFill>
            <a:ln w="3175">
              <a:solidFill>
                <a:srgbClr val="225E74"/>
              </a:solidFill>
              <a:miter lim="800000"/>
              <a:headEnd/>
              <a:tailEnd/>
            </a:ln>
            <a:effectLst/>
            <a:sp3d z="76200" prstMaterial="metal">
              <a:bevelT prst="relaxedInset"/>
              <a:bevelB w="215900" h="20955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143846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rtlCol="0" anchor="ctr"/>
            <a:lstStyle/>
            <a:p>
              <a:pPr algn="ctr"/>
              <a:endParaRPr lang="ko-KR" altLang="en-US" dirty="0">
                <a:latin typeface="HY견고딕" pitchFamily="18" charset="-127"/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1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6" y="2562225"/>
            <a:ext cx="5676900" cy="4295775"/>
          </a:xfrm>
          <a:prstGeom prst="rect">
            <a:avLst/>
          </a:prstGeom>
        </p:spPr>
      </p:pic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Turn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57403"/>
            <a:ext cx="3187421" cy="1883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8280" y="1854339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다중가공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내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외경형상을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면삭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황삭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정삭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홈가공을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한번에 가공</a:t>
            </a:r>
            <a:endParaRPr lang="ko-KR" altLang="en-US" sz="1600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08801"/>
            <a:ext cx="1803370" cy="14026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2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Turn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35" y="2204864"/>
            <a:ext cx="5229956" cy="4252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1916832"/>
            <a:ext cx="58326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고정싸이클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화낙에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고정사이클 기능에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입력값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동일 사이클로만 출력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G70,G71,G72,G73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고정사이클 지원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황정삭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별도에 공구로 선택가능 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자동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면취기능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63" y="3535236"/>
            <a:ext cx="2720805" cy="1160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8" name="Picture 10" descr="Clapper_board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27584" y="5105853"/>
            <a:ext cx="889000" cy="1058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77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404664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3.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endParaRPr lang="en-US" altLang="ko-KR" sz="3200" dirty="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   TurnMill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58725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TurnMill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기능은 </a:t>
            </a:r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밀링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선반 기능을 모두 사용가능</a:t>
            </a:r>
            <a:endParaRPr lang="ko-KR" alt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68960"/>
            <a:ext cx="5400600" cy="3238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148"/>
            <a:ext cx="2163600" cy="10939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539552" y="2132148"/>
            <a:ext cx="48245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평면설정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XY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평면 </a:t>
            </a:r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,ZX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평면</a:t>
            </a:r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,ZY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평면 설정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각각에 평면마다 </a:t>
            </a:r>
            <a:r>
              <a:rPr lang="ko-KR" altLang="en-US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좌표계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설정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ko-KR" altLang="en-US" sz="14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8" y="5056873"/>
            <a:ext cx="2047960" cy="8924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539552" y="4595209"/>
            <a:ext cx="326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스핀들 방향설정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77" y="3362292"/>
            <a:ext cx="1695450" cy="733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7" y="3388593"/>
            <a:ext cx="1495425" cy="723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404664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3.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endParaRPr lang="en-US" altLang="ko-KR" sz="3200" dirty="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   TurnMill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5" y="2780928"/>
            <a:ext cx="5162550" cy="2076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844824"/>
            <a:ext cx="7020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실린더 </a:t>
            </a:r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파라메터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공정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원통가공에서 전개도 그림 없이 입력된 값으로만 가공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드릴</a:t>
            </a:r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포켓</a:t>
            </a:r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윤곽가공을 간단하게 </a:t>
            </a:r>
            <a:endParaRPr lang="ko-KR" altLang="en-US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209">
            <a:off x="81195" y="4446109"/>
            <a:ext cx="5234558" cy="2173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329" y="1646610"/>
            <a:ext cx="1872208" cy="14120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9" name="Picture 10" descr="Clapper_board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716584" y="3058700"/>
            <a:ext cx="889000" cy="1058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09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404664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3.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 </a:t>
            </a:r>
            <a:endParaRPr lang="en-US" altLang="ko-KR" sz="3200" dirty="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   TurnMill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772816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시뮬레이션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와이어 시뮬레이션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솔리드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시뮬레이션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기계 시뮬레이션</a:t>
            </a:r>
            <a:endParaRPr lang="ko-KR" altLang="en-US" sz="1600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1700808"/>
            <a:ext cx="2553097" cy="22314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34535"/>
            <a:ext cx="2956545" cy="27464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" y="3776796"/>
            <a:ext cx="3504262" cy="26587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46" y="5517232"/>
            <a:ext cx="5468158" cy="9061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1" name="Picture 10" descr="Clapper_board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455308" y="4047815"/>
            <a:ext cx="889000" cy="105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0" descr="Clapper_board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604248" y="4047520"/>
            <a:ext cx="889000" cy="1058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74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6706133" cy="5471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620688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전용 </a:t>
            </a:r>
            <a:r>
              <a:rPr lang="en-US" altLang="ko-KR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2492896"/>
            <a:ext cx="511256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Quick FTP&amp;DNC</a:t>
            </a: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데이터서버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FTP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지원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원격통신가능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스케줄전송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와이어 시뮬레이션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G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코드 편집기능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ko-KR" altLang="en-US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7" y="4941066"/>
            <a:ext cx="4986883" cy="16851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620688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전용 </a:t>
            </a:r>
            <a:r>
              <a:rPr lang="en-US" altLang="ko-KR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</a:t>
            </a:r>
          </a:p>
        </p:txBody>
      </p:sp>
      <p:sp>
        <p:nvSpPr>
          <p:cNvPr id="7" name="object 1036"/>
          <p:cNvSpPr/>
          <p:nvPr/>
        </p:nvSpPr>
        <p:spPr>
          <a:xfrm rot="19443427">
            <a:off x="579351" y="3226621"/>
            <a:ext cx="2073745" cy="1689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1037"/>
          <p:cNvSpPr/>
          <p:nvPr/>
        </p:nvSpPr>
        <p:spPr>
          <a:xfrm rot="19589370">
            <a:off x="2718447" y="3128351"/>
            <a:ext cx="2574345" cy="1886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611560" y="1988840"/>
            <a:ext cx="51845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Quick Art</a:t>
            </a: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조각가공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문자가공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AI,EPS,GBR,DWG,DXF 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데이터 호환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ko-KR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87502"/>
            <a:ext cx="3752850" cy="2609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83" y="1665312"/>
            <a:ext cx="2160240" cy="2227052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251520" y="836712"/>
            <a:ext cx="4906892" cy="457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705"/>
          <p:cNvSpPr/>
          <p:nvPr/>
        </p:nvSpPr>
        <p:spPr>
          <a:xfrm>
            <a:off x="107504" y="3578224"/>
            <a:ext cx="6480720" cy="3279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60" y="1556792"/>
            <a:ext cx="6193340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43">
            <a:off x="2188140" y="3933056"/>
            <a:ext cx="6801826" cy="2058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1844824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Quick Laser</a:t>
            </a:r>
          </a:p>
          <a:p>
            <a:r>
              <a:rPr lang="en-US" altLang="ko-KR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AutoNesting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기능으로 자동배열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가공조건 </a:t>
            </a:r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DB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구축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ko-KR" altLang="en-US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860032" y="652046"/>
            <a:ext cx="3935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6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전용 </a:t>
            </a:r>
            <a:r>
              <a:rPr lang="en-US" altLang="ko-KR" sz="36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6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8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23492" y="620688"/>
            <a:ext cx="7010400" cy="685800"/>
          </a:xfrm>
        </p:spPr>
        <p:txBody>
          <a:bodyPr/>
          <a:lstStyle/>
          <a:p>
            <a:pPr eaLnBrk="1" hangingPunct="1"/>
            <a:r>
              <a:rPr lang="ko-KR" altLang="en-US" sz="3600" dirty="0" smtClean="0">
                <a:latin typeface="HY견고딕" pitchFamily="18" charset="-127"/>
                <a:ea typeface="HY견고딕" pitchFamily="18" charset="-127"/>
              </a:rPr>
              <a:t>회사 소개</a:t>
            </a:r>
          </a:p>
        </p:txBody>
      </p:sp>
      <p:grpSp>
        <p:nvGrpSpPr>
          <p:cNvPr id="45" name="그룹 44"/>
          <p:cNvGrpSpPr/>
          <p:nvPr/>
        </p:nvGrpSpPr>
        <p:grpSpPr>
          <a:xfrm>
            <a:off x="1979712" y="1522513"/>
            <a:ext cx="6401462" cy="3004609"/>
            <a:chOff x="2326507" y="1455267"/>
            <a:chExt cx="6401462" cy="311005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</p:grpSpPr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2326507" y="2311017"/>
              <a:ext cx="96693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6CEF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rgbClr val="86CEF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2015</a:t>
              </a:r>
              <a:endParaRPr kumimoji="0" lang="en-US" altLang="ko-KR" sz="2400" dirty="0">
                <a:solidFill>
                  <a:srgbClr val="86CEF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20" name="Group 21"/>
            <p:cNvGrpSpPr>
              <a:grpSpLocks/>
            </p:cNvGrpSpPr>
            <p:nvPr/>
          </p:nvGrpSpPr>
          <p:grpSpPr bwMode="auto">
            <a:xfrm>
              <a:off x="2694085" y="3139011"/>
              <a:ext cx="228600" cy="228600"/>
              <a:chOff x="2016" y="1920"/>
              <a:chExt cx="1680" cy="1680"/>
            </a:xfrm>
          </p:grpSpPr>
          <p:sp>
            <p:nvSpPr>
              <p:cNvPr id="21" name="Oval 22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86CEF6"/>
                  </a:gs>
                  <a:gs pos="100000">
                    <a:srgbClr val="3E5F7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BFDFF"/>
                  </a:gs>
                  <a:gs pos="100000">
                    <a:srgbClr val="86CEF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23" name="AutoShape 24"/>
            <p:cNvCxnSpPr>
              <a:cxnSpLocks noChangeShapeType="1"/>
              <a:stCxn id="19" idx="2"/>
            </p:cNvCxnSpPr>
            <p:nvPr/>
          </p:nvCxnSpPr>
          <p:spPr bwMode="auto">
            <a:xfrm flipH="1">
              <a:off x="2808387" y="2772682"/>
              <a:ext cx="1586" cy="430510"/>
            </a:xfrm>
            <a:prstGeom prst="straightConnector1">
              <a:avLst/>
            </a:prstGeom>
            <a:noFill/>
            <a:ln w="38100" cap="rnd">
              <a:solidFill>
                <a:srgbClr val="86CEF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AutoShape 25"/>
            <p:cNvSpPr>
              <a:spLocks noChangeArrowheads="1"/>
            </p:cNvSpPr>
            <p:nvPr/>
          </p:nvSpPr>
          <p:spPr bwMode="gray">
            <a:xfrm flipH="1">
              <a:off x="2902571" y="3487031"/>
              <a:ext cx="5825398" cy="985120"/>
            </a:xfrm>
            <a:prstGeom prst="homePlate">
              <a:avLst>
                <a:gd name="adj" fmla="val 39083"/>
              </a:avLst>
            </a:prstGeom>
            <a:gradFill rotWithShape="1">
              <a:gsLst>
                <a:gs pos="0">
                  <a:srgbClr val="5491D4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3384577" y="1455267"/>
              <a:ext cx="96693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2400" dirty="0" smtClean="0">
                  <a:solidFill>
                    <a:srgbClr val="9B96D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굴림" pitchFamily="50" charset="-127"/>
                </a:rPr>
                <a:t>2014</a:t>
              </a:r>
              <a:endParaRPr kumimoji="0" lang="en-US" altLang="ko-KR" sz="2400" dirty="0">
                <a:solidFill>
                  <a:srgbClr val="9B96D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endParaRPr>
            </a:p>
          </p:txBody>
        </p:sp>
        <p:grpSp>
          <p:nvGrpSpPr>
            <p:cNvPr id="27" name="Group 28"/>
            <p:cNvGrpSpPr>
              <a:grpSpLocks/>
            </p:cNvGrpSpPr>
            <p:nvPr/>
          </p:nvGrpSpPr>
          <p:grpSpPr bwMode="auto">
            <a:xfrm>
              <a:off x="3769616" y="2165154"/>
              <a:ext cx="228600" cy="228600"/>
              <a:chOff x="2016" y="1920"/>
              <a:chExt cx="1680" cy="1680"/>
            </a:xfrm>
          </p:grpSpPr>
          <p:sp>
            <p:nvSpPr>
              <p:cNvPr id="28" name="Oval 2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B67FF3"/>
                  </a:gs>
                  <a:gs pos="100000">
                    <a:srgbClr val="543B7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B67FF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cxnSp>
          <p:nvCxnSpPr>
            <p:cNvPr id="30" name="AutoShape 31"/>
            <p:cNvCxnSpPr>
              <a:cxnSpLocks noChangeShapeType="1"/>
              <a:stCxn id="26" idx="2"/>
              <a:endCxn id="28" idx="0"/>
            </p:cNvCxnSpPr>
            <p:nvPr/>
          </p:nvCxnSpPr>
          <p:spPr bwMode="auto">
            <a:xfrm>
              <a:off x="3868043" y="1916932"/>
              <a:ext cx="15873" cy="248222"/>
            </a:xfrm>
            <a:prstGeom prst="straightConnector1">
              <a:avLst/>
            </a:prstGeom>
            <a:noFill/>
            <a:ln w="38100" cap="rnd">
              <a:solidFill>
                <a:srgbClr val="B67FF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AutoShape 32"/>
            <p:cNvSpPr>
              <a:spLocks noChangeArrowheads="1"/>
            </p:cNvSpPr>
            <p:nvPr/>
          </p:nvSpPr>
          <p:spPr bwMode="gray">
            <a:xfrm flipH="1">
              <a:off x="3998216" y="1812023"/>
              <a:ext cx="4729163" cy="737052"/>
            </a:xfrm>
            <a:prstGeom prst="homePlate">
              <a:avLst>
                <a:gd name="adj" fmla="val 37749"/>
              </a:avLst>
            </a:prstGeom>
            <a:gradFill rotWithShape="1">
              <a:gsLst>
                <a:gs pos="0">
                  <a:srgbClr val="9B96DC"/>
                </a:gs>
                <a:gs pos="100000">
                  <a:srgbClr val="FFFFFF"/>
                </a:gs>
              </a:gsLst>
              <a:lin ang="0" scaled="1"/>
            </a:gradFill>
            <a:ln w="9525">
              <a:miter lim="800000"/>
              <a:headEnd/>
              <a:tailEnd/>
            </a:ln>
            <a:effectLst/>
            <a:sp3d extrusionH="4302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446846" y="3577730"/>
              <a:ext cx="5144357" cy="987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latinLnBrk="0" hangingPunct="0">
                <a:buAutoNum type="arabicPlain" startAt="2"/>
                <a:defRPr/>
              </a:pP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Quick</a:t>
              </a:r>
              <a:r>
                <a:rPr lang="en-US" altLang="ko-KR" sz="1400" dirty="0" err="1" smtClean="0">
                  <a:solidFill>
                    <a:srgbClr val="000000"/>
                  </a:solidFill>
                  <a:latin typeface="HY견고딕" pitchFamily="18" charset="-127"/>
                </a:rPr>
                <a:t>CAD</a:t>
              </a:r>
              <a:r>
                <a:rPr kumimoji="0" lang="en-US" altLang="ko-KR" sz="1400" b="0" dirty="0" err="1" smtClean="0">
                  <a:solidFill>
                    <a:srgbClr val="000000"/>
                  </a:solidFill>
                  <a:latin typeface="HY견고딕" pitchFamily="18" charset="-127"/>
                </a:rPr>
                <a:t>CAM</a:t>
              </a:r>
              <a:r>
                <a:rPr kumimoji="0" lang="en-US" altLang="ko-KR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 V8 </a:t>
              </a:r>
              <a:r>
                <a:rPr kumimoji="0" lang="ko-KR" altLang="en-US" sz="1400" b="0" dirty="0" smtClean="0">
                  <a:solidFill>
                    <a:srgbClr val="000000"/>
                  </a:solidFill>
                  <a:latin typeface="HY견고딕" pitchFamily="18" charset="-127"/>
                </a:rPr>
                <a:t>출시 예정</a:t>
              </a:r>
              <a:endParaRPr kumimoji="0" lang="en-US" altLang="ko-KR" sz="1400" b="0" dirty="0" smtClean="0">
                <a:solidFill>
                  <a:srgbClr val="000000"/>
                </a:solidFill>
                <a:latin typeface="HY견고딕" pitchFamily="18" charset="-127"/>
              </a:endParaRPr>
            </a:p>
            <a:p>
              <a:pPr marL="0" indent="0" eaLnBrk="0" latinLnBrk="0" hangingPunct="0">
                <a:defRPr/>
              </a:pPr>
              <a:r>
                <a:rPr lang="en-US" altLang="ko-KR" sz="1400" dirty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lang="en-US" altLang="ko-KR" sz="1400" dirty="0" smtClean="0">
                  <a:solidFill>
                    <a:srgbClr val="000000"/>
                  </a:solidFill>
                  <a:latin typeface="HY견고딕" pitchFamily="18" charset="-127"/>
                </a:rPr>
                <a:t>     3d </a:t>
              </a:r>
              <a:r>
                <a:rPr lang="ko-KR" altLang="en-US" sz="1400" dirty="0" err="1" smtClean="0">
                  <a:solidFill>
                    <a:srgbClr val="000000"/>
                  </a:solidFill>
                  <a:latin typeface="HY견고딕" pitchFamily="18" charset="-127"/>
                </a:rPr>
                <a:t>커널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lang="en-US" altLang="ko-KR" sz="1400" dirty="0" smtClean="0">
                  <a:solidFill>
                    <a:srgbClr val="000000"/>
                  </a:solidFill>
                  <a:latin typeface="HY견고딕" pitchFamily="18" charset="-127"/>
                </a:rPr>
                <a:t>C3d 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HY견고딕" pitchFamily="18" charset="-127"/>
                </a:rPr>
                <a:t>적용 모듈</a:t>
              </a:r>
              <a:r>
                <a:rPr lang="en-US" altLang="ko-KR" sz="1400" dirty="0" smtClean="0">
                  <a:solidFill>
                    <a:srgbClr val="000000"/>
                  </a:solidFill>
                  <a:latin typeface="HY견고딕" pitchFamily="18" charset="-127"/>
                </a:rPr>
                <a:t>, 3d 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HY견고딕" pitchFamily="18" charset="-127"/>
                </a:rPr>
                <a:t>형상 분석 </a:t>
              </a:r>
              <a:r>
                <a:rPr lang="en-US" altLang="ko-KR" sz="1400" dirty="0" smtClean="0">
                  <a:solidFill>
                    <a:srgbClr val="000000"/>
                  </a:solidFill>
                  <a:latin typeface="HY견고딕" pitchFamily="18" charset="-127"/>
                </a:rPr>
                <a:t>5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HY견고딕" pitchFamily="18" charset="-127"/>
                </a:rPr>
                <a:t>면 가공 및 </a:t>
              </a:r>
              <a:r>
                <a:rPr lang="ko-KR" altLang="en-US" sz="1400" dirty="0" err="1" smtClean="0">
                  <a:solidFill>
                    <a:srgbClr val="000000"/>
                  </a:solidFill>
                  <a:latin typeface="HY견고딕" pitchFamily="18" charset="-127"/>
                </a:rPr>
                <a:t>턴밀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endParaRPr lang="en-US" altLang="ko-KR" sz="1400" dirty="0" smtClean="0">
                <a:solidFill>
                  <a:srgbClr val="000000"/>
                </a:solidFill>
                <a:latin typeface="HY견고딕" pitchFamily="18" charset="-127"/>
              </a:endParaRPr>
            </a:p>
            <a:p>
              <a:pPr marL="0" indent="0" eaLnBrk="0" latinLnBrk="0" hangingPunct="0">
                <a:defRPr/>
              </a:pPr>
              <a:r>
                <a:rPr lang="en-US" altLang="ko-KR" sz="1400" dirty="0">
                  <a:solidFill>
                    <a:srgbClr val="000000"/>
                  </a:solidFill>
                  <a:latin typeface="HY견고딕" pitchFamily="18" charset="-127"/>
                </a:rPr>
                <a:t> </a:t>
              </a:r>
              <a:r>
                <a:rPr lang="en-US" altLang="ko-KR" sz="1400" dirty="0" smtClean="0">
                  <a:solidFill>
                    <a:srgbClr val="000000"/>
                  </a:solidFill>
                  <a:latin typeface="HY견고딕" pitchFamily="18" charset="-127"/>
                </a:rPr>
                <a:t>     </a:t>
              </a:r>
              <a:r>
                <a:rPr lang="ko-KR" altLang="en-US" sz="1400" smtClean="0">
                  <a:solidFill>
                    <a:srgbClr val="000000"/>
                  </a:solidFill>
                  <a:latin typeface="HY견고딕" pitchFamily="18" charset="-127"/>
                </a:rPr>
                <a:t>모듈 </a:t>
              </a:r>
              <a:r>
                <a:rPr lang="ko-KR" altLang="en-US" sz="1400" smtClean="0">
                  <a:solidFill>
                    <a:srgbClr val="000000"/>
                  </a:solidFill>
                  <a:latin typeface="HY견고딕" pitchFamily="18" charset="-127"/>
                </a:rPr>
                <a:t>출시 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HY견고딕" pitchFamily="18" charset="-127"/>
                </a:rPr>
                <a:t>예정</a:t>
              </a:r>
              <a:endParaRPr kumimoji="0" lang="ko-KR" altLang="en-US" sz="1400" b="0" dirty="0" smtClean="0">
                <a:solidFill>
                  <a:srgbClr val="000000"/>
                </a:solidFill>
                <a:latin typeface="HY견고딕" pitchFamily="18" charset="-127"/>
              </a:endParaRPr>
            </a:p>
            <a:p>
              <a:pPr marL="0" indent="0" eaLnBrk="0" latinLnBrk="0" hangingPunct="0">
                <a:defRPr/>
              </a:pPr>
              <a:endParaRPr kumimoji="0" lang="ko-KR" altLang="en-US" sz="1400" b="0" dirty="0" smtClean="0">
                <a:solidFill>
                  <a:srgbClr val="000000"/>
                </a:solidFill>
                <a:latin typeface="HY견고딕" pitchFamily="18" charset="-127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517993" y="1797409"/>
              <a:ext cx="4115229" cy="778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latinLnBrk="0">
                <a:buAutoNum type="arabicPlain" startAt="5"/>
              </a:pPr>
              <a:r>
                <a:rPr kumimoji="0" lang="en-US" altLang="ko-KR" b="0" dirty="0" err="1" smtClean="0">
                  <a:solidFill>
                    <a:srgbClr val="000000"/>
                  </a:solidFill>
                </a:rPr>
                <a:t>QuickCADCAM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 V7.4 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출시</a:t>
              </a:r>
              <a:endParaRPr kumimoji="0" lang="en-US" altLang="ko-KR" b="0" dirty="0" smtClean="0">
                <a:solidFill>
                  <a:srgbClr val="000000"/>
                </a:solidFill>
              </a:endParaRPr>
            </a:p>
            <a:p>
              <a:pPr marL="0" indent="0" latinLnBrk="0"/>
              <a:r>
                <a:rPr kumimoji="0" lang="en-US" altLang="ko-KR" b="0" dirty="0">
                  <a:solidFill>
                    <a:srgbClr val="000000"/>
                  </a:solidFill>
                </a:rPr>
                <a:t> 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     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고속가공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 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모듈 및 포켓 </a:t>
              </a:r>
              <a:r>
                <a:rPr kumimoji="0" lang="ko-KR" altLang="en-US" b="0" dirty="0" err="1" smtClean="0">
                  <a:solidFill>
                    <a:srgbClr val="000000"/>
                  </a:solidFill>
                </a:rPr>
                <a:t>잔삭등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 다양한 추가</a:t>
              </a:r>
              <a:endParaRPr kumimoji="0" lang="en-US" altLang="ko-KR" b="0" dirty="0" smtClean="0">
                <a:solidFill>
                  <a:srgbClr val="000000"/>
                </a:solidFill>
              </a:endParaRPr>
            </a:p>
            <a:p>
              <a:pPr latinLnBrk="0">
                <a:buAutoNum type="arabicPlain" startAt="7"/>
              </a:pPr>
              <a:r>
                <a:rPr kumimoji="0" lang="en-US" altLang="ko-KR" b="0" dirty="0" smtClean="0">
                  <a:solidFill>
                    <a:srgbClr val="000000"/>
                  </a:solidFill>
                </a:rPr>
                <a:t>3d </a:t>
              </a:r>
              <a:r>
                <a:rPr kumimoji="0" lang="ko-KR" altLang="en-US" b="0" dirty="0" err="1" smtClean="0">
                  <a:solidFill>
                    <a:srgbClr val="000000"/>
                  </a:solidFill>
                </a:rPr>
                <a:t>커널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 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C3d 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도입 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(</a:t>
              </a:r>
              <a:r>
                <a:rPr kumimoji="0" lang="ko-KR" altLang="en-US" b="0" dirty="0" err="1" smtClean="0">
                  <a:solidFill>
                    <a:srgbClr val="000000"/>
                  </a:solidFill>
                </a:rPr>
                <a:t>솔리드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,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 </a:t>
              </a:r>
              <a:r>
                <a:rPr kumimoji="0" lang="ko-KR" altLang="en-US" b="0" dirty="0" err="1" smtClean="0">
                  <a:solidFill>
                    <a:srgbClr val="000000"/>
                  </a:solidFill>
                </a:rPr>
                <a:t>서페이스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,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 </a:t>
              </a:r>
              <a:endParaRPr kumimoji="0" lang="en-US" altLang="ko-KR" b="0" dirty="0" smtClean="0">
                <a:solidFill>
                  <a:srgbClr val="000000"/>
                </a:solidFill>
              </a:endParaRPr>
            </a:p>
            <a:p>
              <a:pPr marL="0" indent="0" latinLnBrk="0"/>
              <a:r>
                <a:rPr kumimoji="0" lang="en-US" altLang="ko-KR" b="0" dirty="0">
                  <a:solidFill>
                    <a:srgbClr val="000000"/>
                  </a:solidFill>
                </a:rPr>
                <a:t> 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     </a:t>
              </a:r>
              <a:r>
                <a:rPr kumimoji="0" lang="ko-KR" altLang="en-US" b="0" dirty="0" err="1" smtClean="0">
                  <a:solidFill>
                    <a:srgbClr val="000000"/>
                  </a:solidFill>
                </a:rPr>
                <a:t>파라메트릭지원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)</a:t>
              </a:r>
              <a:endParaRPr kumimoji="0" lang="ko-KR" altLang="en-US" b="0" dirty="0">
                <a:solidFill>
                  <a:srgbClr val="000000"/>
                </a:solidFill>
              </a:endParaRPr>
            </a:p>
            <a:p>
              <a:pPr latinLnBrk="0">
                <a:buAutoNum type="arabicPlain" startAt="8"/>
              </a:pPr>
              <a:r>
                <a:rPr kumimoji="0" lang="en-US" altLang="ko-KR" b="0" dirty="0" err="1" smtClean="0">
                  <a:solidFill>
                    <a:srgbClr val="000000"/>
                  </a:solidFill>
                </a:rPr>
                <a:t>QuickCADCAM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 V8 3d 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데이터 인터페이스</a:t>
              </a:r>
              <a:endParaRPr kumimoji="0" lang="en-US" altLang="ko-KR" b="0" dirty="0" smtClean="0">
                <a:solidFill>
                  <a:srgbClr val="000000"/>
                </a:solidFill>
              </a:endParaRPr>
            </a:p>
            <a:p>
              <a:pPr marL="0" indent="0" latinLnBrk="0"/>
              <a:r>
                <a:rPr kumimoji="0" lang="en-US" altLang="ko-KR" b="0" dirty="0">
                  <a:solidFill>
                    <a:srgbClr val="000000"/>
                  </a:solidFill>
                </a:rPr>
                <a:t> 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    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 및 </a:t>
              </a:r>
              <a:r>
                <a:rPr kumimoji="0" lang="en-US" altLang="ko-KR" b="0" dirty="0" smtClean="0">
                  <a:solidFill>
                    <a:srgbClr val="000000"/>
                  </a:solidFill>
                </a:rPr>
                <a:t>2d </a:t>
              </a:r>
              <a:r>
                <a:rPr kumimoji="0" lang="ko-KR" altLang="en-US" b="0" dirty="0" smtClean="0">
                  <a:solidFill>
                    <a:srgbClr val="000000"/>
                  </a:solidFill>
                </a:rPr>
                <a:t>도면 자동 생성기능 출시 무상 배포</a:t>
              </a:r>
              <a:endParaRPr kumimoji="0" lang="ko-KR" altLang="en-US" b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0" name="AutoShape 25"/>
          <p:cNvSpPr>
            <a:spLocks noChangeArrowheads="1"/>
          </p:cNvSpPr>
          <p:nvPr/>
        </p:nvSpPr>
        <p:spPr bwMode="gray">
          <a:xfrm flipH="1">
            <a:off x="2411760" y="5125499"/>
            <a:ext cx="5825398" cy="751773"/>
          </a:xfrm>
          <a:prstGeom prst="homePlate">
            <a:avLst>
              <a:gd name="adj" fmla="val 39083"/>
            </a:avLst>
          </a:prstGeom>
          <a:gradFill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  <a:sp3d extrusionH="430200" prstMaterial="legacyMatte">
            <a:bevelT w="13500" h="13500" prst="angle"/>
            <a:bevelB w="13500" h="13500" prst="angle"/>
            <a:extrusionClr>
              <a:srgbClr val="5491D4"/>
            </a:extrusionClr>
          </a:sp3d>
          <a:extLst/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1876877" y="4581128"/>
            <a:ext cx="966931" cy="461665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86CE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latinLnBrk="0" hangingPunct="0">
              <a:defRPr/>
            </a:pPr>
            <a:r>
              <a:rPr kumimoji="0" lang="en-US" altLang="ko-KR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굴림" pitchFamily="50" charset="-127"/>
              </a:rPr>
              <a:t>2016</a:t>
            </a:r>
            <a:endParaRPr kumimoji="0" lang="en-US" altLang="ko-KR" sz="2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굴림" pitchFamily="50" charset="-127"/>
            </a:endParaRPr>
          </a:p>
        </p:txBody>
      </p:sp>
      <p:sp>
        <p:nvSpPr>
          <p:cNvPr id="46" name="Text Box 19"/>
          <p:cNvSpPr txBox="1">
            <a:spLocks noChangeArrowheads="1"/>
          </p:cNvSpPr>
          <p:nvPr/>
        </p:nvSpPr>
        <p:spPr bwMode="auto">
          <a:xfrm>
            <a:off x="2843808" y="5210036"/>
            <a:ext cx="6094938" cy="738664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latinLnBrk="0" hangingPunct="0">
              <a:buAutoNum type="arabicPlain" startAt="4"/>
              <a:defRPr/>
            </a:pPr>
            <a:r>
              <a:rPr kumimoji="0" lang="en-US" altLang="ko-KR" sz="1400" b="0" dirty="0" smtClean="0">
                <a:solidFill>
                  <a:srgbClr val="000000"/>
                </a:solidFill>
                <a:latin typeface="HY견고딕" pitchFamily="18" charset="-127"/>
              </a:rPr>
              <a:t>SIMTOS 2016 </a:t>
            </a:r>
            <a:r>
              <a:rPr kumimoji="0" lang="ko-KR" altLang="en-US" sz="1400" b="0" dirty="0" smtClean="0">
                <a:solidFill>
                  <a:srgbClr val="000000"/>
                </a:solidFill>
                <a:latin typeface="HY견고딕" pitchFamily="18" charset="-127"/>
              </a:rPr>
              <a:t>출시 확정</a:t>
            </a:r>
            <a:endParaRPr kumimoji="0" lang="en-US" altLang="ko-KR" sz="1400" b="0" dirty="0" smtClean="0">
              <a:solidFill>
                <a:srgbClr val="000000"/>
              </a:solidFill>
              <a:latin typeface="HY견고딕" pitchFamily="18" charset="-127"/>
            </a:endParaRPr>
          </a:p>
          <a:p>
            <a:pPr marL="0" indent="0" eaLnBrk="0" latinLnBrk="0" hangingPunct="0">
              <a:defRPr/>
            </a:pPr>
            <a:r>
              <a:rPr lang="en-US" altLang="ko-KR" sz="1400" dirty="0">
                <a:solidFill>
                  <a:srgbClr val="000000"/>
                </a:solidFill>
                <a:latin typeface="HY견고딕" pitchFamily="18" charset="-127"/>
              </a:rPr>
              <a:t> </a:t>
            </a:r>
            <a:r>
              <a:rPr lang="en-US" altLang="ko-KR" sz="1400" dirty="0" smtClean="0">
                <a:solidFill>
                  <a:srgbClr val="000000"/>
                </a:solidFill>
                <a:latin typeface="HY견고딕" pitchFamily="18" charset="-127"/>
              </a:rPr>
              <a:t>     </a:t>
            </a:r>
            <a:r>
              <a:rPr lang="en-US" altLang="ko-KR" sz="1400" dirty="0" err="1" smtClean="0">
                <a:solidFill>
                  <a:srgbClr val="000000"/>
                </a:solidFill>
                <a:latin typeface="HY견고딕" pitchFamily="18" charset="-127"/>
              </a:rPr>
              <a:t>TopSolid</a:t>
            </a:r>
            <a:r>
              <a:rPr lang="en-US" altLang="ko-KR" sz="1400" dirty="0" smtClean="0">
                <a:solidFill>
                  <a:srgbClr val="000000"/>
                </a:solidFill>
                <a:latin typeface="HY견고딕" pitchFamily="18" charset="-127"/>
              </a:rPr>
              <a:t> V6, TopSolid7 </a:t>
            </a:r>
          </a:p>
          <a:p>
            <a:pPr marL="0" indent="0" eaLnBrk="0" latinLnBrk="0" hangingPunct="0">
              <a:defRPr/>
            </a:pPr>
            <a:r>
              <a:rPr lang="en-US" altLang="ko-KR" sz="1400" dirty="0">
                <a:solidFill>
                  <a:srgbClr val="000000"/>
                </a:solidFill>
                <a:latin typeface="HY견고딕" pitchFamily="18" charset="-127"/>
              </a:rPr>
              <a:t> </a:t>
            </a:r>
            <a:r>
              <a:rPr lang="en-US" altLang="ko-KR" sz="1400" dirty="0" smtClean="0">
                <a:solidFill>
                  <a:srgbClr val="000000"/>
                </a:solidFill>
                <a:latin typeface="HY견고딕" pitchFamily="18" charset="-127"/>
              </a:rPr>
              <a:t>     </a:t>
            </a:r>
            <a:r>
              <a:rPr lang="ko-KR" altLang="en-US" sz="1400" dirty="0" smtClean="0">
                <a:solidFill>
                  <a:srgbClr val="000000"/>
                </a:solidFill>
                <a:latin typeface="HY견고딕" pitchFamily="18" charset="-127"/>
              </a:rPr>
              <a:t>및 </a:t>
            </a:r>
            <a:r>
              <a:rPr lang="en-US" altLang="ko-KR" sz="1400" dirty="0" smtClean="0">
                <a:solidFill>
                  <a:srgbClr val="000000"/>
                </a:solidFill>
                <a:latin typeface="HY견고딕" pitchFamily="18" charset="-127"/>
              </a:rPr>
              <a:t>3d </a:t>
            </a:r>
            <a:r>
              <a:rPr lang="ko-KR" altLang="en-US" sz="1400" dirty="0" err="1" smtClean="0">
                <a:solidFill>
                  <a:srgbClr val="000000"/>
                </a:solidFill>
                <a:latin typeface="HY견고딕" pitchFamily="18" charset="-127"/>
              </a:rPr>
              <a:t>솔리드</a:t>
            </a:r>
            <a:r>
              <a:rPr lang="ko-KR" altLang="en-US" sz="1400" dirty="0" smtClean="0">
                <a:solidFill>
                  <a:srgbClr val="000000"/>
                </a:solidFill>
                <a:latin typeface="HY견고딕" pitchFamily="18" charset="-127"/>
              </a:rPr>
              <a:t> </a:t>
            </a:r>
            <a:r>
              <a:rPr lang="ko-KR" altLang="en-US" sz="1400" dirty="0" err="1" smtClean="0">
                <a:solidFill>
                  <a:srgbClr val="000000"/>
                </a:solidFill>
                <a:latin typeface="HY견고딕" pitchFamily="18" charset="-127"/>
              </a:rPr>
              <a:t>서페이스</a:t>
            </a:r>
            <a:r>
              <a:rPr lang="ko-KR" altLang="en-US" sz="1400" dirty="0" smtClean="0">
                <a:solidFill>
                  <a:srgbClr val="000000"/>
                </a:solidFill>
                <a:latin typeface="HY견고딕" pitchFamily="18" charset="-127"/>
              </a:rPr>
              <a:t> 모델링의 </a:t>
            </a:r>
            <a:r>
              <a:rPr lang="en-US" altLang="ko-KR" sz="1400" dirty="0" err="1" smtClean="0">
                <a:solidFill>
                  <a:srgbClr val="000000"/>
                </a:solidFill>
                <a:latin typeface="HY견고딕" pitchFamily="18" charset="-127"/>
              </a:rPr>
              <a:t>QuickCADCAM</a:t>
            </a:r>
            <a:r>
              <a:rPr lang="en-US" altLang="ko-KR" sz="1400" dirty="0" smtClean="0">
                <a:solidFill>
                  <a:srgbClr val="000000"/>
                </a:solidFill>
                <a:latin typeface="HY견고딕" pitchFamily="18" charset="-127"/>
              </a:rPr>
              <a:t> V9 </a:t>
            </a:r>
            <a:r>
              <a:rPr lang="ko-KR" altLang="en-US" sz="1400" dirty="0" smtClean="0">
                <a:solidFill>
                  <a:srgbClr val="000000"/>
                </a:solidFill>
                <a:latin typeface="HY견고딕" pitchFamily="18" charset="-127"/>
              </a:rPr>
              <a:t>출시예정</a:t>
            </a:r>
            <a:r>
              <a:rPr kumimoji="0" lang="en-US" altLang="ko-KR" sz="1400" b="0" dirty="0" smtClean="0">
                <a:solidFill>
                  <a:srgbClr val="000000"/>
                </a:solidFill>
                <a:latin typeface="HY견고딕" pitchFamily="18" charset="-127"/>
              </a:rPr>
              <a:t>      </a:t>
            </a:r>
            <a:endParaRPr kumimoji="0" lang="ko-KR" altLang="en-US" sz="1400" b="0" dirty="0" smtClean="0">
              <a:solidFill>
                <a:srgbClr val="000000"/>
              </a:solidFill>
              <a:latin typeface="HY견고딕" pitchFamily="18" charset="-127"/>
            </a:endParaRPr>
          </a:p>
        </p:txBody>
      </p:sp>
      <p:sp>
        <p:nvSpPr>
          <p:cNvPr id="47" name="Oval 22"/>
          <p:cNvSpPr>
            <a:spLocks noChangeArrowheads="1"/>
          </p:cNvSpPr>
          <p:nvPr/>
        </p:nvSpPr>
        <p:spPr bwMode="gray">
          <a:xfrm>
            <a:off x="2339752" y="5517232"/>
            <a:ext cx="228600" cy="220850"/>
          </a:xfrm>
          <a:prstGeom prst="ellipse">
            <a:avLst/>
          </a:prstGeom>
          <a:gradFill rotWithShape="1">
            <a:gsLst>
              <a:gs pos="0">
                <a:srgbClr val="86CEF6"/>
              </a:gs>
              <a:gs pos="100000">
                <a:srgbClr val="3E5F72"/>
              </a:gs>
            </a:gsLst>
            <a:lin ang="5400000" scaled="1"/>
          </a:gradFill>
          <a:ln>
            <a:noFill/>
          </a:ln>
          <a:effectLst/>
          <a:scene3d>
            <a:camera prst="isometricOffAxis1Righ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cxnSp>
        <p:nvCxnSpPr>
          <p:cNvPr id="48" name="AutoShape 24"/>
          <p:cNvCxnSpPr>
            <a:cxnSpLocks noChangeShapeType="1"/>
          </p:cNvCxnSpPr>
          <p:nvPr/>
        </p:nvCxnSpPr>
        <p:spPr bwMode="auto">
          <a:xfrm flipH="1">
            <a:off x="2483768" y="5101318"/>
            <a:ext cx="1586" cy="415914"/>
          </a:xfrm>
          <a:prstGeom prst="straightConnector1">
            <a:avLst/>
          </a:prstGeom>
          <a:noFill/>
          <a:ln w="38100" cap="rnd">
            <a:solidFill>
              <a:srgbClr val="86CEF6"/>
            </a:solidFill>
            <a:prstDash val="sysDot"/>
            <a:round/>
            <a:headEnd/>
            <a:tailEnd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8456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전용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669940" y="2316361"/>
            <a:ext cx="7516087" cy="4359017"/>
            <a:chOff x="1115616" y="2590614"/>
            <a:chExt cx="7516087" cy="435901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2590614"/>
              <a:ext cx="1798095" cy="435901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837244"/>
              <a:ext cx="4419743" cy="386575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9" name="오른쪽 화살표 8"/>
            <p:cNvSpPr/>
            <p:nvPr/>
          </p:nvSpPr>
          <p:spPr bwMode="auto">
            <a:xfrm>
              <a:off x="2771800" y="4466949"/>
              <a:ext cx="1224136" cy="606348"/>
            </a:xfrm>
            <a:prstGeom prst="rightArrow">
              <a:avLst/>
            </a:prstGeom>
            <a:gradFill rotWithShape="0">
              <a:gsLst>
                <a:gs pos="0">
                  <a:srgbClr val="AFC3EB"/>
                </a:gs>
                <a:gs pos="100000">
                  <a:srgbClr val="FCFDFE"/>
                </a:gs>
              </a:gsLst>
              <a:lin ang="5400000" scaled="1"/>
            </a:gradFill>
            <a:ln w="3175">
              <a:solidFill>
                <a:srgbClr val="225E74"/>
              </a:solidFill>
              <a:miter lim="800000"/>
              <a:headEnd/>
              <a:tailEnd/>
            </a:ln>
            <a:effectLst/>
            <a:sp3d z="76200" prstMaterial="metal">
              <a:bevelT prst="relaxedInset"/>
              <a:bevelB w="215900" h="20955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143846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rtlCol="0" anchor="ctr"/>
            <a:lstStyle/>
            <a:p>
              <a:pPr algn="ctr"/>
              <a:endParaRPr lang="ko-KR" altLang="en-US" dirty="0">
                <a:latin typeface="HY견고딕" pitchFamily="18" charset="-127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611560" y="1700808"/>
            <a:ext cx="76328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건드릴 </a:t>
            </a:r>
            <a:r>
              <a:rPr lang="en-US" altLang="ko-KR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</a:t>
            </a: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건드릴용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챠트로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부터 우측의 건드릴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챠트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으로 자동 로딩 후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직경별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자동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쏘팅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하여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사용자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건드릴기계용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NC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프로그램 생성</a:t>
            </a:r>
          </a:p>
          <a:p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1" name="Picture 10" descr="Clapper_board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786315" y="5617045"/>
            <a:ext cx="889000" cy="10583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4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492896"/>
            <a:ext cx="7056784" cy="4107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전용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700808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스크류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가공 모듈 </a:t>
            </a:r>
            <a:r>
              <a:rPr lang="en-US" altLang="ko-KR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</a:t>
            </a:r>
          </a:p>
          <a:p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압축스크류의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전용프로그램 개발</a:t>
            </a:r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피치</a:t>
            </a:r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거리를 입력 </a:t>
            </a:r>
            <a:endParaRPr lang="en-US" altLang="ko-KR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자동으로 프로그램 생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성</a:t>
            </a:r>
          </a:p>
        </p:txBody>
      </p:sp>
      <p:pic>
        <p:nvPicPr>
          <p:cNvPr id="7" name="Picture 10" descr="Clapper_board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660232" y="1434563"/>
            <a:ext cx="889000" cy="10583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전용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628800"/>
            <a:ext cx="7344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선반스크류</a:t>
            </a:r>
            <a:r>
              <a:rPr lang="ko-KR" altLang="en-US" sz="2400" b="1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2400" b="1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선반에서 나사 사이클을 이용한 </a:t>
            </a:r>
            <a:r>
              <a:rPr lang="ko-KR" altLang="en-US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스크류가공</a:t>
            </a:r>
            <a:endParaRPr lang="ko-KR" altLang="en-US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0888"/>
            <a:ext cx="6552728" cy="39786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45024"/>
            <a:ext cx="2690975" cy="164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lapper_board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660232" y="1434563"/>
            <a:ext cx="889000" cy="10583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7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3587097" y="2384318"/>
            <a:ext cx="5120623" cy="4213608"/>
            <a:chOff x="3363205" y="1406539"/>
            <a:chExt cx="5524500" cy="492250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00000">
              <a:off x="3363205" y="1406539"/>
              <a:ext cx="552450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310558"/>
              <a:ext cx="2432909" cy="301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739" y="4581128"/>
              <a:ext cx="2028445" cy="1723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전용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39552" y="1628800"/>
            <a:ext cx="705678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판넬디자이너의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개발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금속소재 건축 외장재의 디자인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및 자동 배치에 따른 가공의 자동화를 위해 개발한 전용 프로그램으로 초기 건축 외장재의 레이아웃을 기초로 소재의 소요량 계산과 발주를 위한 수량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계산등을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자동 계산 후 각 소재 소요량을 기초로 배치할 수 있도록 하고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배치된 소재를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생상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라인에서 가공을 위한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NC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프로그램을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각 기계의 특성에 따라 산출할 수 있도록 지원합니다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즉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소재 산출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배치 및 가공용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NC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프로그램 자동 생성용 건축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외장재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판넬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디자인용 자동화 프로그램입니다</a:t>
            </a:r>
          </a:p>
          <a:p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517051" y="3932182"/>
            <a:ext cx="49685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Quick</a:t>
            </a:r>
            <a:r>
              <a:rPr lang="ko-KR" altLang="en-US" sz="20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판넬</a:t>
            </a:r>
            <a:r>
              <a:rPr lang="ko-KR" altLang="en-US" sz="20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디자이너</a:t>
            </a:r>
            <a:endParaRPr lang="en-US" altLang="ko-KR" sz="20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기본 레이아웃으로 </a:t>
            </a:r>
            <a:r>
              <a:rPr lang="ko-KR" altLang="en-US" sz="1600" b="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부터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소요 </a:t>
            </a:r>
            <a:r>
              <a:rPr lang="ko-KR" altLang="en-US" sz="1600" b="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소재량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계산 및 각 소재에 필요 소재의 최적화 배치 디자인 프로그램</a:t>
            </a:r>
          </a:p>
          <a:p>
            <a:endParaRPr lang="en-US" altLang="ko-KR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39553" y="4964108"/>
            <a:ext cx="511256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QuickPanel</a:t>
            </a:r>
            <a:r>
              <a:rPr lang="en-US" altLang="ko-KR" sz="20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CAM </a:t>
            </a:r>
            <a:r>
              <a:rPr lang="ko-KR" altLang="en-US" sz="20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프로그램</a:t>
            </a:r>
            <a:endParaRPr lang="en-US" altLang="ko-KR" sz="20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Quick </a:t>
            </a:r>
            <a:r>
              <a:rPr lang="ko-KR" altLang="en-US" sz="1600" b="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판넬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디자이너 프로그램으로 계산되고 자동 배치된 프로그램을 각 </a:t>
            </a:r>
            <a:r>
              <a:rPr lang="ko-KR" altLang="en-US" sz="1600" b="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라우터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기계용 </a:t>
            </a:r>
            <a:r>
              <a:rPr lang="en-US" altLang="ko-KR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NC 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프로그램 자동 생성 지원하는 </a:t>
            </a:r>
            <a:r>
              <a:rPr lang="en-US" altLang="ko-KR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프로그램</a:t>
            </a:r>
          </a:p>
          <a:p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5" name="Picture 10" descr="Clapper_board">
            <a:hlinkClick r:id="rId7" action="ppaction://hlinkfile"/>
          </p:cNvPr>
          <p:cNvPicPr>
            <a:picLocks noChangeAspect="1" noChangeArrowheads="1" noCrop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884368" y="1635757"/>
            <a:ext cx="889000" cy="1058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61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6276975" cy="3409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object 621"/>
          <p:cNvSpPr/>
          <p:nvPr/>
        </p:nvSpPr>
        <p:spPr>
          <a:xfrm>
            <a:off x="5345560" y="2348880"/>
            <a:ext cx="3549118" cy="28115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전용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55576" y="1916832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양각 </a:t>
            </a:r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금형</a:t>
            </a:r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자동 프로그래밍 </a:t>
            </a:r>
            <a:r>
              <a:rPr lang="en-US" altLang="ko-KR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</a:t>
            </a:r>
          </a:p>
          <a:p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양각 </a:t>
            </a:r>
            <a:r>
              <a:rPr lang="ko-KR" altLang="en-US" sz="1600" b="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금형의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작업 공정을 자동화 하여 기본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CAD 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데이터로</a:t>
            </a:r>
            <a:r>
              <a:rPr lang="en-US" altLang="ko-KR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부터 양각 </a:t>
            </a:r>
            <a:r>
              <a:rPr lang="ko-KR" altLang="en-US" sz="1600" b="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금형의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단계별 공정을 초보자도 자동 생성 할 수 있도록 지원하는 </a:t>
            </a:r>
            <a:r>
              <a:rPr lang="en-US" altLang="ko-KR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1600" b="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프로그램</a:t>
            </a:r>
          </a:p>
          <a:p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8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04"/>
          <p:cNvSpPr/>
          <p:nvPr/>
        </p:nvSpPr>
        <p:spPr>
          <a:xfrm>
            <a:off x="5266376" y="2455464"/>
            <a:ext cx="2713456" cy="1837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직사각형 3"/>
          <p:cNvSpPr/>
          <p:nvPr/>
        </p:nvSpPr>
        <p:spPr>
          <a:xfrm>
            <a:off x="683567" y="1844824"/>
            <a:ext cx="6457217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비구면 렌즈가공기용</a:t>
            </a:r>
            <a:r>
              <a:rPr lang="ko-KR" altLang="en-US" b="1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b="1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</a:t>
            </a:r>
          </a:p>
          <a:p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  일본 </a:t>
            </a:r>
            <a:r>
              <a:rPr lang="ko-KR" altLang="en-US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비구면 렌즈가공기용 </a:t>
            </a:r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프로그램 개발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납품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비구면 공식에 값을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입력을하면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CAD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자동생성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G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코드 자동생성 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블록을 세분하여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피드제어기능</a:t>
            </a:r>
            <a:endParaRPr lang="ko-KR" altLang="en-US" sz="1600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5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전용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object 905"/>
          <p:cNvSpPr/>
          <p:nvPr/>
        </p:nvSpPr>
        <p:spPr>
          <a:xfrm>
            <a:off x="5076056" y="4293095"/>
            <a:ext cx="3094097" cy="2112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6952"/>
            <a:ext cx="3857625" cy="3181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9" name="Picture 10" descr="Clapper_board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770174" y="1632876"/>
            <a:ext cx="889000" cy="1058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67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34" y="2563163"/>
            <a:ext cx="5360668" cy="40350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전용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48" y="2563163"/>
            <a:ext cx="2362200" cy="3629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직사각형 5"/>
          <p:cNvSpPr/>
          <p:nvPr/>
        </p:nvSpPr>
        <p:spPr>
          <a:xfrm>
            <a:off x="611560" y="1484784"/>
            <a:ext cx="770485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슈퍼 </a:t>
            </a:r>
            <a:r>
              <a:rPr lang="ko-KR" altLang="en-US" sz="2400" dirty="0" err="1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드릴기</a:t>
            </a:r>
            <a:r>
              <a:rPr lang="ko-KR" altLang="en-US" sz="24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전용 </a:t>
            </a:r>
            <a:r>
              <a:rPr lang="en-US" altLang="ko-KR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</a:t>
            </a:r>
          </a:p>
          <a:p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altLang="ko-KR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WireEDM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용 </a:t>
            </a:r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NC 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방전 </a:t>
            </a:r>
            <a:r>
              <a:rPr lang="ko-KR" altLang="en-US" dirty="0" err="1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드릴기를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위한 자동 </a:t>
            </a:r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시스템 </a:t>
            </a:r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DWG 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또는 </a:t>
            </a:r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DXF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로 부터 원점 지정 후 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슈퍼 </a:t>
            </a:r>
            <a:r>
              <a:rPr lang="en-US" altLang="ko-KR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NC </a:t>
            </a:r>
            <a:r>
              <a:rPr lang="ko-KR" altLang="en-US" dirty="0" err="1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드릴기용</a:t>
            </a:r>
            <a:r>
              <a:rPr lang="ko-KR" altLang="en-US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프로그램 생성 시스템</a:t>
            </a:r>
          </a:p>
          <a:p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5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015480" cy="1066800"/>
          </a:xfrm>
        </p:spPr>
        <p:txBody>
          <a:bodyPr/>
          <a:lstStyle/>
          <a:p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개발실적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전용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개발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95239"/>
            <a:ext cx="5390769" cy="3289945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5267"/>
            <a:ext cx="5868144" cy="34498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0186" y="1700808"/>
            <a:ext cx="40324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드릴 </a:t>
            </a:r>
            <a:r>
              <a:rPr lang="ko-KR" altLang="en-US" sz="24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팬턴가공</a:t>
            </a:r>
            <a:endParaRPr lang="en-US" altLang="ko-KR" sz="24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가공순서 변형을 고려 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드릴가공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L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반복가능 </a:t>
            </a:r>
            <a:endParaRPr lang="en-US" altLang="ko-KR" sz="1600" dirty="0" smtClean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600" dirty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드릴 </a:t>
            </a:r>
            <a:r>
              <a:rPr lang="ko-KR" altLang="en-US" sz="1600" dirty="0" err="1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극좌표</a:t>
            </a:r>
            <a:r>
              <a:rPr lang="ko-KR" altLang="en-US" sz="16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기능 </a:t>
            </a:r>
            <a:endParaRPr lang="ko-KR" altLang="en-US" sz="1600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4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26" name="Picture 62" descr="logo_tn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73" name="Picture 1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585" name="Rectangle 121"/>
          <p:cNvSpPr>
            <a:spLocks noGrp="1" noChangeArrowheads="1"/>
          </p:cNvSpPr>
          <p:nvPr>
            <p:ph type="title"/>
          </p:nvPr>
        </p:nvSpPr>
        <p:spPr>
          <a:xfrm>
            <a:off x="4067175" y="381000"/>
            <a:ext cx="3889375" cy="685800"/>
          </a:xfrm>
        </p:spPr>
        <p:txBody>
          <a:bodyPr/>
          <a:lstStyle/>
          <a:p>
            <a:pPr algn="ctr"/>
            <a:r>
              <a:rPr lang="en-US" altLang="ko-KR" sz="2800">
                <a:ea typeface="굴림" charset="-127"/>
              </a:rPr>
              <a:t>VX 380T&amp;VX420T</a:t>
            </a:r>
            <a:endParaRPr lang="ko-KR" altLang="en-US" sz="2800">
              <a:ea typeface="굴림" charset="-127"/>
            </a:endParaRPr>
          </a:p>
        </p:txBody>
      </p:sp>
      <p:pic>
        <p:nvPicPr>
          <p:cNvPr id="62578" name="Picture 1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3044825" cy="338455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62580" name="Text Box 116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62587" name="Text Box 123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62589" name="Text Box 125"/>
          <p:cNvSpPr txBox="1">
            <a:spLocks noChangeArrowheads="1"/>
          </p:cNvSpPr>
          <p:nvPr/>
        </p:nvSpPr>
        <p:spPr bwMode="auto">
          <a:xfrm>
            <a:off x="3708400" y="3284538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레이져 가공 후 탭가공</a:t>
            </a:r>
          </a:p>
        </p:txBody>
      </p:sp>
      <p:sp>
        <p:nvSpPr>
          <p:cNvPr id="62590" name="Text Box 126"/>
          <p:cNvSpPr txBox="1">
            <a:spLocks noChangeArrowheads="1"/>
          </p:cNvSpPr>
          <p:nvPr/>
        </p:nvSpPr>
        <p:spPr bwMode="auto">
          <a:xfrm>
            <a:off x="3708400" y="1773238"/>
            <a:ext cx="40322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레이져 센턴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삼미레이져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62591" name="Text Box 127"/>
          <p:cNvSpPr txBox="1">
            <a:spLocks noChangeArrowheads="1"/>
          </p:cNvSpPr>
          <p:nvPr/>
        </p:nvSpPr>
        <p:spPr bwMode="auto">
          <a:xfrm>
            <a:off x="3779838" y="4222750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Quick-CADCAM MILL </a:t>
            </a:r>
            <a:endParaRPr lang="ko-KR" altLang="en-US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5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pic>
        <p:nvPicPr>
          <p:cNvPr id="125964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520825"/>
            <a:ext cx="3276600" cy="3095625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25971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91830"/>
            <a:ext cx="2797175" cy="2170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graphicFrame>
        <p:nvGraphicFramePr>
          <p:cNvPr id="125969" name="Object 17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11287407"/>
              </p:ext>
            </p:extLst>
          </p:nvPr>
        </p:nvGraphicFramePr>
        <p:xfrm>
          <a:off x="5842000" y="3933056"/>
          <a:ext cx="2933700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Photo Editor 사진" r:id="rId6" imgW="6095238" imgH="4571429" progId="MSPhotoEd.3">
                  <p:embed/>
                </p:oleObj>
              </mc:Choice>
              <mc:Fallback>
                <p:oleObj name="Photo Editor 사진" r:id="rId6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2000" y="3933056"/>
                        <a:ext cx="2933700" cy="220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CBCBCB"/>
                                </a:gs>
                                <a:gs pos="13000">
                                  <a:srgbClr val="5F5F5F"/>
                                </a:gs>
                                <a:gs pos="21001">
                                  <a:srgbClr val="5F5F5F"/>
                                </a:gs>
                                <a:gs pos="63000">
                                  <a:srgbClr val="FFFFFF"/>
                                </a:gs>
                                <a:gs pos="67000">
                                  <a:srgbClr val="B2B2B2"/>
                                </a:gs>
                                <a:gs pos="69000">
                                  <a:srgbClr val="292929"/>
                                </a:gs>
                                <a:gs pos="82001">
                                  <a:srgbClr val="777777"/>
                                </a:gs>
                                <a:gs pos="100000">
                                  <a:srgbClr val="EAEAEA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6868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56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n-US" altLang="ko-KR">
                <a:ea typeface="굴림" charset="-127"/>
              </a:rPr>
              <a:t>HV 560M</a:t>
            </a:r>
          </a:p>
        </p:txBody>
      </p:sp>
      <p:graphicFrame>
        <p:nvGraphicFramePr>
          <p:cNvPr id="125967" name="Object 15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81763752"/>
              </p:ext>
            </p:extLst>
          </p:nvPr>
        </p:nvGraphicFramePr>
        <p:xfrm>
          <a:off x="5877718" y="1636969"/>
          <a:ext cx="2862263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Photo Editor 사진" r:id="rId8" imgW="6095238" imgH="4571429" progId="MSPhotoEd.3">
                  <p:embed/>
                </p:oleObj>
              </mc:Choice>
              <mc:Fallback>
                <p:oleObj name="Photo Editor 사진" r:id="rId8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7718" y="1636969"/>
                        <a:ext cx="2862263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CBCBCB"/>
                                </a:gs>
                                <a:gs pos="13000">
                                  <a:srgbClr val="5F5F5F"/>
                                </a:gs>
                                <a:gs pos="21001">
                                  <a:srgbClr val="5F5F5F"/>
                                </a:gs>
                                <a:gs pos="63000">
                                  <a:srgbClr val="FFFFFF"/>
                                </a:gs>
                                <a:gs pos="67000">
                                  <a:srgbClr val="B2B2B2"/>
                                </a:gs>
                                <a:gs pos="69000">
                                  <a:srgbClr val="292929"/>
                                </a:gs>
                                <a:gs pos="82001">
                                  <a:srgbClr val="777777"/>
                                </a:gs>
                                <a:gs pos="100000">
                                  <a:srgbClr val="EAEAEA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6868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5954" name="Picture 2" descr="logo_tnt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3276600" y="3068638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4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축가공</a:t>
            </a:r>
          </a:p>
        </p:txBody>
      </p:sp>
      <p:sp>
        <p:nvSpPr>
          <p:cNvPr id="125962" name="Text Box 10"/>
          <p:cNvSpPr txBox="1">
            <a:spLocks noChangeArrowheads="1"/>
          </p:cNvSpPr>
          <p:nvPr/>
        </p:nvSpPr>
        <p:spPr bwMode="auto">
          <a:xfrm>
            <a:off x="3276600" y="1412875"/>
            <a:ext cx="403225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스카이소프트젤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유일기계</a:t>
            </a:r>
          </a:p>
        </p:txBody>
      </p:sp>
      <p:sp>
        <p:nvSpPr>
          <p:cNvPr id="125963" name="Text Box 11"/>
          <p:cNvSpPr txBox="1">
            <a:spLocks noChangeArrowheads="1"/>
          </p:cNvSpPr>
          <p:nvPr/>
        </p:nvSpPr>
        <p:spPr bwMode="auto">
          <a:xfrm>
            <a:off x="3276600" y="436562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  </a:t>
            </a:r>
          </a:p>
        </p:txBody>
      </p:sp>
    </p:spTree>
    <p:extLst>
      <p:ext uri="{BB962C8B-B14F-4D97-AF65-F5344CB8AC3E}">
        <p14:creationId xmlns:p14="http://schemas.microsoft.com/office/powerpoint/2010/main" val="14424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itchFamily="2" charset="2"/>
              <a:buChar char="v"/>
            </a:pP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 당사 </a:t>
            </a:r>
            <a:r>
              <a:rPr lang="en-US" altLang="ko-KR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모듈</a:t>
            </a:r>
            <a:endParaRPr lang="ko-KR" altLang="en-US" dirty="0">
              <a:solidFill>
                <a:schemeClr val="bg1">
                  <a:lumMod val="1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" name="자유형 20">
            <a:hlinkClick r:id="rId2" action="ppaction://hlinksldjump"/>
          </p:cNvPr>
          <p:cNvSpPr/>
          <p:nvPr/>
        </p:nvSpPr>
        <p:spPr>
          <a:xfrm>
            <a:off x="1619672" y="4005064"/>
            <a:ext cx="6084609" cy="400787"/>
          </a:xfrm>
          <a:custGeom>
            <a:avLst/>
            <a:gdLst>
              <a:gd name="connsiteX0" fmla="*/ 0 w 5523357"/>
              <a:gd name="connsiteY0" fmla="*/ 0 h 688817"/>
              <a:gd name="connsiteX1" fmla="*/ 5178949 w 5523357"/>
              <a:gd name="connsiteY1" fmla="*/ 0 h 688817"/>
              <a:gd name="connsiteX2" fmla="*/ 5523357 w 5523357"/>
              <a:gd name="connsiteY2" fmla="*/ 344409 h 688817"/>
              <a:gd name="connsiteX3" fmla="*/ 5178949 w 5523357"/>
              <a:gd name="connsiteY3" fmla="*/ 688817 h 688817"/>
              <a:gd name="connsiteX4" fmla="*/ 0 w 5523357"/>
              <a:gd name="connsiteY4" fmla="*/ 688817 h 688817"/>
              <a:gd name="connsiteX5" fmla="*/ 0 w 5523357"/>
              <a:gd name="connsiteY5" fmla="*/ 0 h 68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3357" h="688817">
                <a:moveTo>
                  <a:pt x="5523357" y="688816"/>
                </a:moveTo>
                <a:lnTo>
                  <a:pt x="344408" y="688816"/>
                </a:lnTo>
                <a:lnTo>
                  <a:pt x="0" y="344408"/>
                </a:lnTo>
                <a:lnTo>
                  <a:pt x="344408" y="1"/>
                </a:lnTo>
                <a:lnTo>
                  <a:pt x="5523357" y="1"/>
                </a:lnTo>
                <a:lnTo>
                  <a:pt x="5523357" y="688816"/>
                </a:lnTo>
                <a:close/>
              </a:path>
            </a:pathLst>
          </a:cu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60844">
                <a:srgbClr val="D3EDFC"/>
              </a:gs>
              <a:gs pos="94000">
                <a:srgbClr val="D4EEFE"/>
              </a:gs>
              <a:gs pos="88000">
                <a:srgbClr val="D4EEFD"/>
              </a:gs>
              <a:gs pos="76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0" scaled="0"/>
          </a:gradFill>
          <a:scene3d>
            <a:camera prst="isometricOffAxis1Right">
              <a:rot lat="0" lon="20039998" rev="0"/>
            </a:camera>
            <a:lightRig rig="threePt" dir="t"/>
          </a:scene3d>
          <a:sp3d extrusionH="76200" prstMaterial="plastic">
            <a:bevelT w="127000" h="254000" prst="artDeco"/>
            <a:extrusionClr>
              <a:schemeClr val="bg1">
                <a:lumMod val="50000"/>
              </a:schemeClr>
            </a:extrusion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953" tIns="114301" rIns="213360" bIns="11430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Turn </a:t>
            </a:r>
            <a:r>
              <a:rPr lang="ko-KR" altLang="en-US" sz="2400" b="1" dirty="0" smtClean="0">
                <a:solidFill>
                  <a:schemeClr val="bg1">
                    <a:lumMod val="10000"/>
                  </a:schemeClr>
                </a:solidFill>
              </a:rPr>
              <a:t>모듈                                 </a:t>
            </a: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p46-53</a:t>
            </a:r>
            <a:endParaRPr lang="ko-KR" altLang="ko-KR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2" name="자유형 21">
            <a:hlinkClick r:id="rId3" action="ppaction://hlinksldjump"/>
          </p:cNvPr>
          <p:cNvSpPr/>
          <p:nvPr/>
        </p:nvSpPr>
        <p:spPr>
          <a:xfrm>
            <a:off x="1619672" y="4581128"/>
            <a:ext cx="6084609" cy="400787"/>
          </a:xfrm>
          <a:custGeom>
            <a:avLst/>
            <a:gdLst>
              <a:gd name="connsiteX0" fmla="*/ 0 w 5523357"/>
              <a:gd name="connsiteY0" fmla="*/ 0 h 688817"/>
              <a:gd name="connsiteX1" fmla="*/ 5178949 w 5523357"/>
              <a:gd name="connsiteY1" fmla="*/ 0 h 688817"/>
              <a:gd name="connsiteX2" fmla="*/ 5523357 w 5523357"/>
              <a:gd name="connsiteY2" fmla="*/ 344409 h 688817"/>
              <a:gd name="connsiteX3" fmla="*/ 5178949 w 5523357"/>
              <a:gd name="connsiteY3" fmla="*/ 688817 h 688817"/>
              <a:gd name="connsiteX4" fmla="*/ 0 w 5523357"/>
              <a:gd name="connsiteY4" fmla="*/ 688817 h 688817"/>
              <a:gd name="connsiteX5" fmla="*/ 0 w 5523357"/>
              <a:gd name="connsiteY5" fmla="*/ 0 h 68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3357" h="688817">
                <a:moveTo>
                  <a:pt x="5523357" y="688816"/>
                </a:moveTo>
                <a:lnTo>
                  <a:pt x="344408" y="688816"/>
                </a:lnTo>
                <a:lnTo>
                  <a:pt x="0" y="344408"/>
                </a:lnTo>
                <a:lnTo>
                  <a:pt x="344408" y="1"/>
                </a:lnTo>
                <a:lnTo>
                  <a:pt x="5523357" y="1"/>
                </a:lnTo>
                <a:lnTo>
                  <a:pt x="5523357" y="688816"/>
                </a:lnTo>
                <a:close/>
              </a:path>
            </a:pathLst>
          </a:cu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60844">
                <a:srgbClr val="D3EDFC"/>
              </a:gs>
              <a:gs pos="94000">
                <a:srgbClr val="D4EEFE"/>
              </a:gs>
              <a:gs pos="88000">
                <a:srgbClr val="D4EEFD"/>
              </a:gs>
              <a:gs pos="76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0" scaled="0"/>
          </a:gradFill>
          <a:scene3d>
            <a:camera prst="isometricOffAxis1Right">
              <a:rot lat="0" lon="20039998" rev="0"/>
            </a:camera>
            <a:lightRig rig="threePt" dir="t"/>
          </a:scene3d>
          <a:sp3d extrusionH="76200" prstMaterial="plastic">
            <a:bevelT w="127000" h="254000" prst="artDeco"/>
            <a:extrusionClr>
              <a:schemeClr val="bg1">
                <a:lumMod val="50000"/>
              </a:schemeClr>
            </a:extrusion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953" tIns="114301" rIns="213360" bIns="11430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TurnMill </a:t>
            </a:r>
            <a:r>
              <a:rPr lang="ko-KR" altLang="en-US" sz="2400" b="1" dirty="0" smtClean="0">
                <a:solidFill>
                  <a:schemeClr val="bg1">
                    <a:lumMod val="10000"/>
                  </a:schemeClr>
                </a:solidFill>
              </a:rPr>
              <a:t>모듈                           </a:t>
            </a: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p54-56</a:t>
            </a:r>
            <a:endParaRPr lang="ko-KR" altLang="ko-KR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3" name="자유형 22">
            <a:hlinkClick r:id="rId4" action="ppaction://hlinksldjump"/>
          </p:cNvPr>
          <p:cNvSpPr/>
          <p:nvPr/>
        </p:nvSpPr>
        <p:spPr>
          <a:xfrm>
            <a:off x="1619672" y="5157194"/>
            <a:ext cx="6076711" cy="400787"/>
          </a:xfrm>
          <a:custGeom>
            <a:avLst/>
            <a:gdLst>
              <a:gd name="connsiteX0" fmla="*/ 0 w 5523357"/>
              <a:gd name="connsiteY0" fmla="*/ 0 h 688817"/>
              <a:gd name="connsiteX1" fmla="*/ 5178949 w 5523357"/>
              <a:gd name="connsiteY1" fmla="*/ 0 h 688817"/>
              <a:gd name="connsiteX2" fmla="*/ 5523357 w 5523357"/>
              <a:gd name="connsiteY2" fmla="*/ 344409 h 688817"/>
              <a:gd name="connsiteX3" fmla="*/ 5178949 w 5523357"/>
              <a:gd name="connsiteY3" fmla="*/ 688817 h 688817"/>
              <a:gd name="connsiteX4" fmla="*/ 0 w 5523357"/>
              <a:gd name="connsiteY4" fmla="*/ 688817 h 688817"/>
              <a:gd name="connsiteX5" fmla="*/ 0 w 5523357"/>
              <a:gd name="connsiteY5" fmla="*/ 0 h 68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3357" h="688817">
                <a:moveTo>
                  <a:pt x="5523357" y="688816"/>
                </a:moveTo>
                <a:lnTo>
                  <a:pt x="344408" y="688816"/>
                </a:lnTo>
                <a:lnTo>
                  <a:pt x="0" y="344408"/>
                </a:lnTo>
                <a:lnTo>
                  <a:pt x="344408" y="1"/>
                </a:lnTo>
                <a:lnTo>
                  <a:pt x="5523357" y="1"/>
                </a:lnTo>
                <a:lnTo>
                  <a:pt x="5523357" y="688816"/>
                </a:lnTo>
                <a:close/>
              </a:path>
            </a:pathLst>
          </a:cu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60844">
                <a:srgbClr val="D3EDFC"/>
              </a:gs>
              <a:gs pos="94000">
                <a:srgbClr val="D4EEFE"/>
              </a:gs>
              <a:gs pos="88000">
                <a:srgbClr val="D4EEFD"/>
              </a:gs>
              <a:gs pos="76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0" scaled="0"/>
          </a:gradFill>
          <a:scene3d>
            <a:camera prst="isometricOffAxis1Right">
              <a:rot lat="0" lon="20039998" rev="0"/>
            </a:camera>
            <a:lightRig rig="threePt" dir="t"/>
          </a:scene3d>
          <a:sp3d extrusionH="76200" prstMaterial="plastic">
            <a:bevelT w="127000" h="254000" prst="artDeco"/>
            <a:extrusionClr>
              <a:schemeClr val="bg1">
                <a:lumMod val="50000"/>
              </a:schemeClr>
            </a:extrusion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953" tIns="114301" rIns="213360" bIns="11430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400" b="1" dirty="0" smtClean="0">
                <a:solidFill>
                  <a:schemeClr val="bg1">
                    <a:lumMod val="10000"/>
                  </a:schemeClr>
                </a:solidFill>
              </a:rPr>
              <a:t>전용 </a:t>
            </a: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CAM </a:t>
            </a:r>
            <a:r>
              <a:rPr lang="ko-KR" altLang="en-US" sz="2400" b="1" dirty="0" smtClean="0">
                <a:solidFill>
                  <a:schemeClr val="bg1">
                    <a:lumMod val="10000"/>
                  </a:schemeClr>
                </a:solidFill>
              </a:rPr>
              <a:t>모듈                        </a:t>
            </a: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p57-67</a:t>
            </a:r>
            <a:endParaRPr lang="ko-KR" altLang="ko-KR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7092280" y="6309320"/>
            <a:ext cx="1905000" cy="457200"/>
          </a:xfrm>
        </p:spPr>
        <p:txBody>
          <a:bodyPr/>
          <a:lstStyle/>
          <a:p>
            <a:fld id="{FA84A37A-AFC2-4A01-80A1-FC20F2C0D5B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자유형 7">
            <a:hlinkClick r:id="rId5" action="ppaction://hlinksldjump"/>
          </p:cNvPr>
          <p:cNvSpPr/>
          <p:nvPr/>
        </p:nvSpPr>
        <p:spPr>
          <a:xfrm>
            <a:off x="1619672" y="3429000"/>
            <a:ext cx="6076709" cy="400787"/>
          </a:xfrm>
          <a:custGeom>
            <a:avLst/>
            <a:gdLst>
              <a:gd name="connsiteX0" fmla="*/ 0 w 5523357"/>
              <a:gd name="connsiteY0" fmla="*/ 0 h 688817"/>
              <a:gd name="connsiteX1" fmla="*/ 5178949 w 5523357"/>
              <a:gd name="connsiteY1" fmla="*/ 0 h 688817"/>
              <a:gd name="connsiteX2" fmla="*/ 5523357 w 5523357"/>
              <a:gd name="connsiteY2" fmla="*/ 344409 h 688817"/>
              <a:gd name="connsiteX3" fmla="*/ 5178949 w 5523357"/>
              <a:gd name="connsiteY3" fmla="*/ 688817 h 688817"/>
              <a:gd name="connsiteX4" fmla="*/ 0 w 5523357"/>
              <a:gd name="connsiteY4" fmla="*/ 688817 h 688817"/>
              <a:gd name="connsiteX5" fmla="*/ 0 w 5523357"/>
              <a:gd name="connsiteY5" fmla="*/ 0 h 68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3357" h="688817">
                <a:moveTo>
                  <a:pt x="5523357" y="688816"/>
                </a:moveTo>
                <a:lnTo>
                  <a:pt x="344408" y="688816"/>
                </a:lnTo>
                <a:lnTo>
                  <a:pt x="0" y="344408"/>
                </a:lnTo>
                <a:lnTo>
                  <a:pt x="344408" y="1"/>
                </a:lnTo>
                <a:lnTo>
                  <a:pt x="5523357" y="1"/>
                </a:lnTo>
                <a:lnTo>
                  <a:pt x="5523357" y="688816"/>
                </a:lnTo>
                <a:close/>
              </a:path>
            </a:pathLst>
          </a:cu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60844">
                <a:srgbClr val="D3EDFC"/>
              </a:gs>
              <a:gs pos="94000">
                <a:srgbClr val="D4EEFE"/>
              </a:gs>
              <a:gs pos="88000">
                <a:srgbClr val="D4EEFD"/>
              </a:gs>
              <a:gs pos="76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0" scaled="0"/>
          </a:gradFill>
          <a:scene3d>
            <a:camera prst="isometricOffAxis1Right">
              <a:rot lat="0" lon="20039998" rev="0"/>
            </a:camera>
            <a:lightRig rig="threePt" dir="t"/>
          </a:scene3d>
          <a:sp3d extrusionH="76200" prstMaterial="plastic">
            <a:bevelT w="127000" h="254000" prst="artDeco"/>
            <a:extrusionClr>
              <a:schemeClr val="bg1">
                <a:lumMod val="50000"/>
              </a:schemeClr>
            </a:extrusion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953" tIns="114301" rIns="213360" bIns="11430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Mill </a:t>
            </a:r>
            <a:r>
              <a:rPr lang="ko-KR" altLang="en-US" sz="2400" b="1" dirty="0" smtClean="0">
                <a:solidFill>
                  <a:schemeClr val="bg1">
                    <a:lumMod val="10000"/>
                  </a:schemeClr>
                </a:solidFill>
              </a:rPr>
              <a:t>모듈                                   </a:t>
            </a: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p36-45</a:t>
            </a:r>
            <a:endParaRPr lang="ko-KR" altLang="ko-KR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9" name="자유형 8">
            <a:hlinkClick r:id="rId5" action="ppaction://hlinksldjump"/>
          </p:cNvPr>
          <p:cNvSpPr/>
          <p:nvPr/>
        </p:nvSpPr>
        <p:spPr>
          <a:xfrm>
            <a:off x="1619672" y="2852936"/>
            <a:ext cx="6076709" cy="400787"/>
          </a:xfrm>
          <a:custGeom>
            <a:avLst/>
            <a:gdLst>
              <a:gd name="connsiteX0" fmla="*/ 0 w 5523357"/>
              <a:gd name="connsiteY0" fmla="*/ 0 h 688817"/>
              <a:gd name="connsiteX1" fmla="*/ 5178949 w 5523357"/>
              <a:gd name="connsiteY1" fmla="*/ 0 h 688817"/>
              <a:gd name="connsiteX2" fmla="*/ 5523357 w 5523357"/>
              <a:gd name="connsiteY2" fmla="*/ 344409 h 688817"/>
              <a:gd name="connsiteX3" fmla="*/ 5178949 w 5523357"/>
              <a:gd name="connsiteY3" fmla="*/ 688817 h 688817"/>
              <a:gd name="connsiteX4" fmla="*/ 0 w 5523357"/>
              <a:gd name="connsiteY4" fmla="*/ 688817 h 688817"/>
              <a:gd name="connsiteX5" fmla="*/ 0 w 5523357"/>
              <a:gd name="connsiteY5" fmla="*/ 0 h 68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3357" h="688817">
                <a:moveTo>
                  <a:pt x="5523357" y="688816"/>
                </a:moveTo>
                <a:lnTo>
                  <a:pt x="344408" y="688816"/>
                </a:lnTo>
                <a:lnTo>
                  <a:pt x="0" y="344408"/>
                </a:lnTo>
                <a:lnTo>
                  <a:pt x="344408" y="1"/>
                </a:lnTo>
                <a:lnTo>
                  <a:pt x="5523357" y="1"/>
                </a:lnTo>
                <a:lnTo>
                  <a:pt x="5523357" y="688816"/>
                </a:lnTo>
                <a:close/>
              </a:path>
            </a:pathLst>
          </a:cu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60844">
                <a:srgbClr val="D3EDFC"/>
              </a:gs>
              <a:gs pos="94000">
                <a:srgbClr val="D4EEFE"/>
              </a:gs>
              <a:gs pos="88000">
                <a:srgbClr val="D4EEFD"/>
              </a:gs>
              <a:gs pos="76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0" scaled="0"/>
          </a:gradFill>
          <a:scene3d>
            <a:camera prst="isometricOffAxis1Right">
              <a:rot lat="0" lon="20039998" rev="0"/>
            </a:camera>
            <a:lightRig rig="threePt" dir="t"/>
          </a:scene3d>
          <a:sp3d extrusionH="76200" prstMaterial="plastic">
            <a:bevelT w="127000" h="254000" prst="artDeco"/>
            <a:extrusionClr>
              <a:schemeClr val="bg1">
                <a:lumMod val="50000"/>
              </a:schemeClr>
            </a:extrusion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953" tIns="114301" rIns="213360" bIns="11430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400" b="1" dirty="0" err="1" smtClean="0">
                <a:solidFill>
                  <a:schemeClr val="bg1">
                    <a:lumMod val="10000"/>
                  </a:schemeClr>
                </a:solidFill>
              </a:rPr>
              <a:t>QuickCADCAM</a:t>
            </a: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 V8 C3D</a:t>
            </a:r>
            <a:r>
              <a:rPr lang="ko-KR" altLang="en-US" sz="2400" b="1" dirty="0" err="1" smtClean="0">
                <a:solidFill>
                  <a:schemeClr val="bg1">
                    <a:lumMod val="10000"/>
                  </a:schemeClr>
                </a:solidFill>
              </a:rPr>
              <a:t>커널</a:t>
            </a:r>
            <a:r>
              <a:rPr lang="ko-KR" altLang="en-US" sz="2400" b="1" dirty="0" smtClean="0">
                <a:solidFill>
                  <a:schemeClr val="bg1">
                    <a:lumMod val="10000"/>
                  </a:schemeClr>
                </a:solidFill>
              </a:rPr>
              <a:t>   </a:t>
            </a: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p33-35</a:t>
            </a:r>
            <a:endParaRPr lang="ko-KR" altLang="ko-KR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자유형 9">
            <a:hlinkClick r:id="rId5" action="ppaction://hlinksldjump"/>
          </p:cNvPr>
          <p:cNvSpPr/>
          <p:nvPr/>
        </p:nvSpPr>
        <p:spPr>
          <a:xfrm>
            <a:off x="1619672" y="2276872"/>
            <a:ext cx="6076709" cy="400787"/>
          </a:xfrm>
          <a:custGeom>
            <a:avLst/>
            <a:gdLst>
              <a:gd name="connsiteX0" fmla="*/ 0 w 5523357"/>
              <a:gd name="connsiteY0" fmla="*/ 0 h 688817"/>
              <a:gd name="connsiteX1" fmla="*/ 5178949 w 5523357"/>
              <a:gd name="connsiteY1" fmla="*/ 0 h 688817"/>
              <a:gd name="connsiteX2" fmla="*/ 5523357 w 5523357"/>
              <a:gd name="connsiteY2" fmla="*/ 344409 h 688817"/>
              <a:gd name="connsiteX3" fmla="*/ 5178949 w 5523357"/>
              <a:gd name="connsiteY3" fmla="*/ 688817 h 688817"/>
              <a:gd name="connsiteX4" fmla="*/ 0 w 5523357"/>
              <a:gd name="connsiteY4" fmla="*/ 688817 h 688817"/>
              <a:gd name="connsiteX5" fmla="*/ 0 w 5523357"/>
              <a:gd name="connsiteY5" fmla="*/ 0 h 68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3357" h="688817">
                <a:moveTo>
                  <a:pt x="5523357" y="688816"/>
                </a:moveTo>
                <a:lnTo>
                  <a:pt x="344408" y="688816"/>
                </a:lnTo>
                <a:lnTo>
                  <a:pt x="0" y="344408"/>
                </a:lnTo>
                <a:lnTo>
                  <a:pt x="344408" y="1"/>
                </a:lnTo>
                <a:lnTo>
                  <a:pt x="5523357" y="1"/>
                </a:lnTo>
                <a:lnTo>
                  <a:pt x="5523357" y="688816"/>
                </a:lnTo>
                <a:close/>
              </a:path>
            </a:pathLst>
          </a:cu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60844">
                <a:srgbClr val="D3EDFC"/>
              </a:gs>
              <a:gs pos="94000">
                <a:srgbClr val="D4EEFE"/>
              </a:gs>
              <a:gs pos="88000">
                <a:srgbClr val="D4EEFD"/>
              </a:gs>
              <a:gs pos="76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0" scaled="0"/>
          </a:gradFill>
          <a:scene3d>
            <a:camera prst="isometricOffAxis1Right">
              <a:rot lat="0" lon="20039998" rev="0"/>
            </a:camera>
            <a:lightRig rig="threePt" dir="t"/>
          </a:scene3d>
          <a:sp3d extrusionH="76200" prstMaterial="plastic">
            <a:bevelT w="127000" h="254000" prst="artDeco"/>
            <a:extrusionClr>
              <a:schemeClr val="bg1">
                <a:lumMod val="50000"/>
              </a:schemeClr>
            </a:extrusion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953" tIns="114301" rIns="213360" bIns="11430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400" b="1" dirty="0" err="1" smtClean="0">
                <a:solidFill>
                  <a:schemeClr val="bg1">
                    <a:lumMod val="10000"/>
                  </a:schemeClr>
                </a:solidFill>
              </a:rPr>
              <a:t>QuickCADCAM</a:t>
            </a: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 V7.4 </a:t>
            </a:r>
            <a:r>
              <a:rPr lang="ko-KR" altLang="en-US" sz="2400" b="1" dirty="0" smtClean="0">
                <a:solidFill>
                  <a:schemeClr val="bg1">
                    <a:lumMod val="10000"/>
                  </a:schemeClr>
                </a:solidFill>
              </a:rPr>
              <a:t>신규    </a:t>
            </a: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p8-32</a:t>
            </a:r>
            <a:endParaRPr lang="ko-KR" altLang="ko-KR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자유형 10">
            <a:hlinkClick r:id="rId4" action="ppaction://hlinksldjump"/>
          </p:cNvPr>
          <p:cNvSpPr/>
          <p:nvPr/>
        </p:nvSpPr>
        <p:spPr>
          <a:xfrm>
            <a:off x="1619672" y="5733256"/>
            <a:ext cx="6076711" cy="400787"/>
          </a:xfrm>
          <a:custGeom>
            <a:avLst/>
            <a:gdLst>
              <a:gd name="connsiteX0" fmla="*/ 0 w 5523357"/>
              <a:gd name="connsiteY0" fmla="*/ 0 h 688817"/>
              <a:gd name="connsiteX1" fmla="*/ 5178949 w 5523357"/>
              <a:gd name="connsiteY1" fmla="*/ 0 h 688817"/>
              <a:gd name="connsiteX2" fmla="*/ 5523357 w 5523357"/>
              <a:gd name="connsiteY2" fmla="*/ 344409 h 688817"/>
              <a:gd name="connsiteX3" fmla="*/ 5178949 w 5523357"/>
              <a:gd name="connsiteY3" fmla="*/ 688817 h 688817"/>
              <a:gd name="connsiteX4" fmla="*/ 0 w 5523357"/>
              <a:gd name="connsiteY4" fmla="*/ 688817 h 688817"/>
              <a:gd name="connsiteX5" fmla="*/ 0 w 5523357"/>
              <a:gd name="connsiteY5" fmla="*/ 0 h 68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3357" h="688817">
                <a:moveTo>
                  <a:pt x="5523357" y="688816"/>
                </a:moveTo>
                <a:lnTo>
                  <a:pt x="344408" y="688816"/>
                </a:lnTo>
                <a:lnTo>
                  <a:pt x="0" y="344408"/>
                </a:lnTo>
                <a:lnTo>
                  <a:pt x="344408" y="1"/>
                </a:lnTo>
                <a:lnTo>
                  <a:pt x="5523357" y="1"/>
                </a:lnTo>
                <a:lnTo>
                  <a:pt x="5523357" y="688816"/>
                </a:lnTo>
                <a:close/>
              </a:path>
            </a:pathLst>
          </a:cu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hade val="51000"/>
                  <a:satMod val="130000"/>
                </a:schemeClr>
              </a:gs>
              <a:gs pos="60844">
                <a:srgbClr val="D3EDFC"/>
              </a:gs>
              <a:gs pos="94000">
                <a:srgbClr val="D4EEFE"/>
              </a:gs>
              <a:gs pos="88000">
                <a:srgbClr val="D4EEFD"/>
              </a:gs>
              <a:gs pos="76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0" scaled="0"/>
          </a:gradFill>
          <a:scene3d>
            <a:camera prst="isometricOffAxis1Right">
              <a:rot lat="0" lon="20039998" rev="0"/>
            </a:camera>
            <a:lightRig rig="threePt" dir="t"/>
          </a:scene3d>
          <a:sp3d extrusionH="76200" prstMaterial="plastic">
            <a:bevelT w="127000" h="254000" prst="artDeco"/>
            <a:extrusionClr>
              <a:schemeClr val="bg1">
                <a:lumMod val="50000"/>
              </a:schemeClr>
            </a:extrusion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953" tIns="114301" rIns="213360" bIns="11430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400" b="1" dirty="0" smtClean="0">
                <a:solidFill>
                  <a:schemeClr val="bg1">
                    <a:lumMod val="10000"/>
                  </a:schemeClr>
                </a:solidFill>
              </a:rPr>
              <a:t>전용 </a:t>
            </a: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CAM </a:t>
            </a:r>
            <a:r>
              <a:rPr lang="ko-KR" altLang="en-US" sz="2400" b="1" dirty="0" smtClean="0">
                <a:solidFill>
                  <a:schemeClr val="bg1">
                    <a:lumMod val="10000"/>
                  </a:schemeClr>
                </a:solidFill>
              </a:rPr>
              <a:t>모듈                        </a:t>
            </a:r>
            <a:r>
              <a:rPr lang="en-US" altLang="ko-KR" sz="2400" b="1" dirty="0" smtClean="0">
                <a:solidFill>
                  <a:schemeClr val="bg1">
                    <a:lumMod val="10000"/>
                  </a:schemeClr>
                </a:solidFill>
              </a:rPr>
              <a:t>p68-90</a:t>
            </a:r>
            <a:endParaRPr lang="ko-KR" altLang="ko-KR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7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pic>
        <p:nvPicPr>
          <p:cNvPr id="130067" name="Picture 1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3716338"/>
            <a:ext cx="354965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n-US" altLang="ko-KR">
                <a:ea typeface="굴림" charset="-127"/>
              </a:rPr>
              <a:t>HV 560M</a:t>
            </a:r>
          </a:p>
        </p:txBody>
      </p:sp>
      <p:pic>
        <p:nvPicPr>
          <p:cNvPr id="130065" name="Picture 1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4025" y="1612690"/>
            <a:ext cx="354965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76475"/>
            <a:ext cx="3455988" cy="3106738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30055" name="Picture 7" descr="logo_tn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3276600" y="3068638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5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축가공</a:t>
            </a:r>
          </a:p>
        </p:txBody>
      </p:sp>
      <p:sp>
        <p:nvSpPr>
          <p:cNvPr id="130060" name="Text Box 12"/>
          <p:cNvSpPr txBox="1">
            <a:spLocks noChangeArrowheads="1"/>
          </p:cNvSpPr>
          <p:nvPr/>
        </p:nvSpPr>
        <p:spPr bwMode="auto">
          <a:xfrm>
            <a:off x="3276600" y="191611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춘천 폴리텍대학</a:t>
            </a:r>
          </a:p>
        </p:txBody>
      </p:sp>
      <p:sp>
        <p:nvSpPr>
          <p:cNvPr id="130061" name="Text Box 13"/>
          <p:cNvSpPr txBox="1">
            <a:spLocks noChangeArrowheads="1"/>
          </p:cNvSpPr>
          <p:nvPr/>
        </p:nvSpPr>
        <p:spPr bwMode="auto">
          <a:xfrm>
            <a:off x="3276600" y="42211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  </a:t>
            </a:r>
          </a:p>
        </p:txBody>
      </p:sp>
    </p:spTree>
    <p:extLst>
      <p:ext uri="{BB962C8B-B14F-4D97-AF65-F5344CB8AC3E}">
        <p14:creationId xmlns:p14="http://schemas.microsoft.com/office/powerpoint/2010/main" val="14623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pic>
        <p:nvPicPr>
          <p:cNvPr id="134158" name="Picture 1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3717032"/>
            <a:ext cx="2663825" cy="1704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34148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n-US" altLang="ko-KR">
                <a:ea typeface="굴림" charset="-127"/>
              </a:rPr>
              <a:t>VX750M</a:t>
            </a:r>
          </a:p>
        </p:txBody>
      </p:sp>
      <p:pic>
        <p:nvPicPr>
          <p:cNvPr id="134149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65400"/>
            <a:ext cx="3529013" cy="2700338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34156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1484784"/>
            <a:ext cx="2579687" cy="20177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34146" name="Picture 2" descr="logo_tn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3708400" y="31416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자동차 프레스 금형</a:t>
            </a:r>
            <a:endParaRPr lang="ko-KR" altLang="en-US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3708400" y="18446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스템핑솔루션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779838" y="4222750"/>
            <a:ext cx="403225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Quick-CADCAM(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몰드베이스가공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419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pic>
        <p:nvPicPr>
          <p:cNvPr id="137218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349500"/>
            <a:ext cx="3695700" cy="2798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3" descr="logo_tn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>
                <a:ea typeface="굴림" charset="-127"/>
              </a:rPr>
              <a:t>KH63HG</a:t>
            </a:r>
          </a:p>
        </p:txBody>
      </p:sp>
      <p:pic>
        <p:nvPicPr>
          <p:cNvPr id="137222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20938"/>
            <a:ext cx="3819525" cy="295275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137224" name="Text Box 8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3708400" y="31416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방위산업</a:t>
            </a:r>
            <a:r>
              <a:rPr lang="ko-KR" altLang="en-US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</a:t>
            </a:r>
            <a:endParaRPr lang="ko-KR" altLang="en-US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37227" name="Text Box 11"/>
          <p:cNvSpPr txBox="1">
            <a:spLocks noChangeArrowheads="1"/>
          </p:cNvSpPr>
          <p:nvPr/>
        </p:nvSpPr>
        <p:spPr bwMode="auto">
          <a:xfrm>
            <a:off x="3708400" y="18446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경신금속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37228" name="Text Box 12"/>
          <p:cNvSpPr txBox="1">
            <a:spLocks noChangeArrowheads="1"/>
          </p:cNvSpPr>
          <p:nvPr/>
        </p:nvSpPr>
        <p:spPr bwMode="auto">
          <a:xfrm>
            <a:off x="3779838" y="4222750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</a:t>
            </a:r>
            <a:endParaRPr lang="ko-KR" altLang="en-US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" name="내용 개체 틀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65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pic>
        <p:nvPicPr>
          <p:cNvPr id="140302" name="Picture 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0" y="2636838"/>
            <a:ext cx="4000500" cy="1892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40291" name="Picture 3" descr="logo_tn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터닝센터 </a:t>
            </a:r>
            <a:r>
              <a:rPr lang="en-US" altLang="ko-KR">
                <a:ea typeface="돋움" pitchFamily="50" charset="-127"/>
              </a:rPr>
              <a:t>1</a:t>
            </a:r>
          </a:p>
        </p:txBody>
      </p:sp>
      <p:pic>
        <p:nvPicPr>
          <p:cNvPr id="140294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492375"/>
            <a:ext cx="3460750" cy="2676525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140296" name="Text Box 8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40297" name="Text Box 9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3708400" y="31416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Screw</a:t>
            </a:r>
            <a:r>
              <a:rPr lang="en-US" altLang="ko-KR">
                <a:latin typeface="HY견고딕" pitchFamily="18" charset="-127"/>
              </a:rPr>
              <a:t> </a:t>
            </a:r>
            <a:r>
              <a:rPr lang="ko-KR" altLang="en-US" sz="2000">
                <a:latin typeface="돋움" pitchFamily="50" charset="-127"/>
                <a:ea typeface="돋움" pitchFamily="50" charset="-127"/>
              </a:rPr>
              <a:t>가공</a:t>
            </a:r>
          </a:p>
        </p:txBody>
      </p:sp>
      <p:sp>
        <p:nvSpPr>
          <p:cNvPr id="140299" name="Text Box 11"/>
          <p:cNvSpPr txBox="1">
            <a:spLocks noChangeArrowheads="1"/>
          </p:cNvSpPr>
          <p:nvPr/>
        </p:nvSpPr>
        <p:spPr bwMode="auto">
          <a:xfrm>
            <a:off x="3708400" y="18446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벤딩코리아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3779838" y="4222750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Quick-CADCAM</a:t>
            </a:r>
          </a:p>
        </p:txBody>
      </p:sp>
    </p:spTree>
    <p:extLst>
      <p:ext uri="{BB962C8B-B14F-4D97-AF65-F5344CB8AC3E}">
        <p14:creationId xmlns:p14="http://schemas.microsoft.com/office/powerpoint/2010/main" val="9864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pic>
        <p:nvPicPr>
          <p:cNvPr id="142350" name="Picture 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2205038"/>
            <a:ext cx="2559050" cy="23622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42339" name="Picture 3" descr="logo_tn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터닝센터 </a:t>
            </a:r>
            <a:r>
              <a:rPr lang="en-US" altLang="ko-KR">
                <a:ea typeface="돋움" pitchFamily="50" charset="-127"/>
              </a:rPr>
              <a:t>2</a:t>
            </a:r>
          </a:p>
        </p:txBody>
      </p:sp>
      <p:pic>
        <p:nvPicPr>
          <p:cNvPr id="142342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92375"/>
            <a:ext cx="3603625" cy="2786063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142344" name="Text Box 8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3708400" y="31416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롤성형기제작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42347" name="Text Box 11"/>
          <p:cNvSpPr txBox="1">
            <a:spLocks noChangeArrowheads="1"/>
          </p:cNvSpPr>
          <p:nvPr/>
        </p:nvSpPr>
        <p:spPr bwMode="auto">
          <a:xfrm>
            <a:off x="3708400" y="18446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풍산기계</a:t>
            </a:r>
            <a:r>
              <a:rPr lang="ko-KR" altLang="ko-KR">
                <a:latin typeface="HY견고딕" pitchFamily="18" charset="-127"/>
              </a:rPr>
              <a:t> </a:t>
            </a:r>
            <a:endParaRPr lang="en-US" altLang="ko-KR">
              <a:latin typeface="HY견고딕" pitchFamily="18" charset="-127"/>
            </a:endParaRPr>
          </a:p>
        </p:txBody>
      </p:sp>
      <p:sp>
        <p:nvSpPr>
          <p:cNvPr id="142348" name="Text Box 12"/>
          <p:cNvSpPr txBox="1">
            <a:spLocks noChangeArrowheads="1"/>
          </p:cNvSpPr>
          <p:nvPr/>
        </p:nvSpPr>
        <p:spPr bwMode="auto">
          <a:xfrm>
            <a:off x="3779838" y="4222750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Quick-CADCAM 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선반</a:t>
            </a:r>
          </a:p>
        </p:txBody>
      </p:sp>
    </p:spTree>
    <p:extLst>
      <p:ext uri="{BB962C8B-B14F-4D97-AF65-F5344CB8AC3E}">
        <p14:creationId xmlns:p14="http://schemas.microsoft.com/office/powerpoint/2010/main" val="349696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pic>
        <p:nvPicPr>
          <p:cNvPr id="14440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1" y="4351306"/>
            <a:ext cx="1581150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144389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n-US" altLang="ko-KR">
                <a:ea typeface="돋움" pitchFamily="50" charset="-127"/>
              </a:rPr>
              <a:t>SKT 21LM</a:t>
            </a:r>
          </a:p>
        </p:txBody>
      </p:sp>
      <p:graphicFrame>
        <p:nvGraphicFramePr>
          <p:cNvPr id="144390" name="Object 6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98676851"/>
              </p:ext>
            </p:extLst>
          </p:nvPr>
        </p:nvGraphicFramePr>
        <p:xfrm>
          <a:off x="179512" y="1927828"/>
          <a:ext cx="3430587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Photo Editor 사진" r:id="rId5" imgW="4952381" imgH="3409524" progId="MSPhotoEd.3">
                  <p:embed/>
                </p:oleObj>
              </mc:Choice>
              <mc:Fallback>
                <p:oleObj name="Photo Editor 사진" r:id="rId5" imgW="4952381" imgH="34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927828"/>
                        <a:ext cx="3430587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CBCBCB"/>
                                </a:gs>
                                <a:gs pos="13000">
                                  <a:srgbClr val="5F5F5F"/>
                                </a:gs>
                                <a:gs pos="21001">
                                  <a:srgbClr val="5F5F5F"/>
                                </a:gs>
                                <a:gs pos="63000">
                                  <a:srgbClr val="FFFFFF"/>
                                </a:gs>
                                <a:gs pos="67000">
                                  <a:srgbClr val="B2B2B2"/>
                                </a:gs>
                                <a:gs pos="69000">
                                  <a:srgbClr val="292929"/>
                                </a:gs>
                                <a:gs pos="82001">
                                  <a:srgbClr val="777777"/>
                                </a:gs>
                                <a:gs pos="100000">
                                  <a:srgbClr val="EAEAEA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6868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4398" name="Picture 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563" y="1196975"/>
            <a:ext cx="2016125" cy="13462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44387" name="Picture 3" descr="logo_tnt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3708400" y="31416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자전거 부품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3708400" y="18446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케이테크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3779838" y="4222750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</a:t>
            </a:r>
          </a:p>
        </p:txBody>
      </p:sp>
      <p:pic>
        <p:nvPicPr>
          <p:cNvPr id="144400" name="Picture 1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563" y="2565400"/>
            <a:ext cx="2017712" cy="1501775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78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pic>
        <p:nvPicPr>
          <p:cNvPr id="147484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149725"/>
            <a:ext cx="1871663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147459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n-US" altLang="ko-KR">
                <a:ea typeface="돋움" pitchFamily="50" charset="-127"/>
              </a:rPr>
              <a:t>SKT 250TTSY</a:t>
            </a:r>
            <a:endParaRPr lang="ko-KR" altLang="en-US">
              <a:ea typeface="돋움" pitchFamily="50" charset="-127"/>
            </a:endParaRPr>
          </a:p>
        </p:txBody>
      </p:sp>
      <p:pic>
        <p:nvPicPr>
          <p:cNvPr id="147477" name="Picture 2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1125538"/>
            <a:ext cx="2681287" cy="23622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4747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059238" cy="271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47463" name="Picture 7" descr="logo_tn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5" name="Text Box 9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1763713" y="1916113"/>
            <a:ext cx="4608512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 dirty="0">
                <a:latin typeface="HY견고딕" pitchFamily="18" charset="-127"/>
              </a:rPr>
              <a:t> </a:t>
            </a:r>
            <a:r>
              <a:rPr lang="ko-KR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심토스</a:t>
            </a:r>
            <a:r>
              <a:rPr lang="ko-KR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위아가공지원</a:t>
            </a:r>
            <a:endParaRPr lang="ko-KR" alt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ko-KR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 </a:t>
            </a:r>
            <a:endParaRPr lang="en-US" altLang="ko-KR" sz="2000" dirty="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47469" name="Text Box 13"/>
          <p:cNvSpPr txBox="1">
            <a:spLocks noChangeArrowheads="1"/>
          </p:cNvSpPr>
          <p:nvPr/>
        </p:nvSpPr>
        <p:spPr bwMode="auto">
          <a:xfrm>
            <a:off x="1835150" y="27082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</a:t>
            </a:r>
          </a:p>
        </p:txBody>
      </p:sp>
      <p:pic>
        <p:nvPicPr>
          <p:cNvPr id="147482" name="Picture 2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3573463"/>
            <a:ext cx="2717800" cy="2036762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47475" name="Rectangle 11">
            <a:hlinkClick r:id="rId9" action="ppaction://program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89138"/>
            <a:ext cx="936625" cy="8318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8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pic>
        <p:nvPicPr>
          <p:cNvPr id="154647" name="Picture 2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4149725"/>
            <a:ext cx="4000500" cy="2189163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15462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3708400" y="260350"/>
            <a:ext cx="4830763" cy="685800"/>
          </a:xfrm>
        </p:spPr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154644" name="Picture 2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989138"/>
            <a:ext cx="4572000" cy="21082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54631" name="Picture 7" descr="logo_tn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54635" name="Text Box 11"/>
          <p:cNvSpPr txBox="1">
            <a:spLocks noChangeArrowheads="1"/>
          </p:cNvSpPr>
          <p:nvPr/>
        </p:nvSpPr>
        <p:spPr bwMode="auto">
          <a:xfrm>
            <a:off x="466725" y="20605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통신부품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54636" name="Text Box 12"/>
          <p:cNvSpPr txBox="1">
            <a:spLocks noChangeArrowheads="1"/>
          </p:cNvSpPr>
          <p:nvPr/>
        </p:nvSpPr>
        <p:spPr bwMode="auto">
          <a:xfrm>
            <a:off x="466725" y="342741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은혜정공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동양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ATS,SK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정밀 다수</a:t>
            </a:r>
          </a:p>
        </p:txBody>
      </p:sp>
      <p:sp>
        <p:nvSpPr>
          <p:cNvPr id="154637" name="Text Box 13"/>
          <p:cNvSpPr txBox="1">
            <a:spLocks noChangeArrowheads="1"/>
          </p:cNvSpPr>
          <p:nvPr/>
        </p:nvSpPr>
        <p:spPr bwMode="auto">
          <a:xfrm>
            <a:off x="539750" y="4724400"/>
            <a:ext cx="403225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Quick-CADCAM</a:t>
            </a:r>
          </a:p>
        </p:txBody>
      </p:sp>
    </p:spTree>
    <p:extLst>
      <p:ext uri="{BB962C8B-B14F-4D97-AF65-F5344CB8AC3E}">
        <p14:creationId xmlns:p14="http://schemas.microsoft.com/office/powerpoint/2010/main" val="381400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156692" name="Picture 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1625622"/>
            <a:ext cx="2370137" cy="2490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56678" name="Picture 6" descr="logo_tn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56682" name="Text Box 10"/>
          <p:cNvSpPr txBox="1">
            <a:spLocks noChangeArrowheads="1"/>
          </p:cNvSpPr>
          <p:nvPr/>
        </p:nvSpPr>
        <p:spPr bwMode="auto">
          <a:xfrm>
            <a:off x="466725" y="20605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세라믹 가공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56683" name="Text Box 11"/>
          <p:cNvSpPr txBox="1">
            <a:spLocks noChangeArrowheads="1"/>
          </p:cNvSpPr>
          <p:nvPr/>
        </p:nvSpPr>
        <p:spPr bwMode="auto">
          <a:xfrm>
            <a:off x="468313" y="3141663"/>
            <a:ext cx="40322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솔믹스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코미코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진성씨아이티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한국쿼츠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에프씨정밀외 다수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56684" name="Text Box 12"/>
          <p:cNvSpPr txBox="1">
            <a:spLocks noChangeArrowheads="1"/>
          </p:cNvSpPr>
          <p:nvPr/>
        </p:nvSpPr>
        <p:spPr bwMode="auto">
          <a:xfrm>
            <a:off x="539750" y="4724400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Quick-CADCAM</a:t>
            </a:r>
          </a:p>
        </p:txBody>
      </p:sp>
      <p:pic>
        <p:nvPicPr>
          <p:cNvPr id="156696" name="Picture 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4113212"/>
            <a:ext cx="2339975" cy="2198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13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158732" name="Picture 12" descr="%B9%E9%BB%F3%BE%EEbig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4005263"/>
            <a:ext cx="5435600" cy="23272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8724" name="Picture 4" descr="logo_tn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58728" name="Text Box 8"/>
          <p:cNvSpPr txBox="1">
            <a:spLocks noChangeArrowheads="1"/>
          </p:cNvSpPr>
          <p:nvPr/>
        </p:nvSpPr>
        <p:spPr bwMode="auto">
          <a:xfrm>
            <a:off x="466725" y="20605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방위산업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539750" y="4724400"/>
            <a:ext cx="403225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Quick-CADCAM</a:t>
            </a:r>
          </a:p>
        </p:txBody>
      </p:sp>
      <p:pic>
        <p:nvPicPr>
          <p:cNvPr id="158735" name="Picture 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844675"/>
            <a:ext cx="4287837" cy="19812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158737" name="Text Box 17"/>
          <p:cNvSpPr txBox="1">
            <a:spLocks noChangeArrowheads="1"/>
          </p:cNvSpPr>
          <p:nvPr/>
        </p:nvSpPr>
        <p:spPr bwMode="auto">
          <a:xfrm>
            <a:off x="468313" y="3141663"/>
            <a:ext cx="40322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 삼성텔레스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,LIG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넥스원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경신금속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구인산업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비엔씨테크 외다수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922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5544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고속 가공 패턴 및 고속 윤곽 가공 기능 지원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04" y="1772816"/>
            <a:ext cx="2769096" cy="207682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12" y="4037611"/>
            <a:ext cx="2697088" cy="202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165901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4981" y="1631529"/>
            <a:ext cx="2714625" cy="273685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65892" name="Picture 4" descr="logo_tn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466725" y="20605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dirty="0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 dirty="0">
                <a:latin typeface="HY견고딕" pitchFamily="18" charset="-127"/>
              </a:rPr>
              <a:t> </a:t>
            </a:r>
            <a:r>
              <a:rPr lang="ko-KR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음양기기</a:t>
            </a:r>
            <a:endParaRPr lang="ko-KR" altLang="en-US" sz="2000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65897" name="Text Box 9"/>
          <p:cNvSpPr txBox="1">
            <a:spLocks noChangeArrowheads="1"/>
          </p:cNvSpPr>
          <p:nvPr/>
        </p:nvSpPr>
        <p:spPr bwMode="auto">
          <a:xfrm>
            <a:off x="468313" y="3141663"/>
            <a:ext cx="4319587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동양에이티에스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미래테크윈외 다수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468313" y="436562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</a:t>
            </a:r>
          </a:p>
        </p:txBody>
      </p:sp>
      <p:pic>
        <p:nvPicPr>
          <p:cNvPr id="165904" name="Picture 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2338" y="3716338"/>
            <a:ext cx="3141662" cy="2601912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0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50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8863" y="1576536"/>
            <a:ext cx="5545137" cy="487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167940" name="Picture 4" descr="logo_tn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466725" y="20605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반도체 관련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468313" y="31416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한울테크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무진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인텍시스템 외다수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67946" name="Text Box 10"/>
          <p:cNvSpPr txBox="1">
            <a:spLocks noChangeArrowheads="1"/>
          </p:cNvSpPr>
          <p:nvPr/>
        </p:nvSpPr>
        <p:spPr bwMode="auto">
          <a:xfrm>
            <a:off x="395288" y="4292600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</a:t>
            </a:r>
          </a:p>
        </p:txBody>
      </p:sp>
    </p:spTree>
    <p:extLst>
      <p:ext uri="{BB962C8B-B14F-4D97-AF65-F5344CB8AC3E}">
        <p14:creationId xmlns:p14="http://schemas.microsoft.com/office/powerpoint/2010/main" val="231240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205836" name="Picture 1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3860800"/>
            <a:ext cx="2589213" cy="23622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205838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0" y="1557338"/>
            <a:ext cx="4000500" cy="1912937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205840" name="Picture 1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700808"/>
            <a:ext cx="1762125" cy="23622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205828" name="Picture 4" descr="logo_tn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3708400" y="19970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205831" name="Text Box 7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205832" name="Text Box 8"/>
          <p:cNvSpPr txBox="1">
            <a:spLocks noChangeArrowheads="1"/>
          </p:cNvSpPr>
          <p:nvPr/>
        </p:nvSpPr>
        <p:spPr bwMode="auto">
          <a:xfrm>
            <a:off x="466725" y="20605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공구제작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05833" name="Text Box 9"/>
          <p:cNvSpPr txBox="1">
            <a:spLocks noChangeArrowheads="1"/>
          </p:cNvSpPr>
          <p:nvPr/>
        </p:nvSpPr>
        <p:spPr bwMode="auto">
          <a:xfrm>
            <a:off x="468313" y="31416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한국닛켄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한부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ENG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외다수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05834" name="Text Box 10"/>
          <p:cNvSpPr txBox="1">
            <a:spLocks noChangeArrowheads="1"/>
          </p:cNvSpPr>
          <p:nvPr/>
        </p:nvSpPr>
        <p:spPr bwMode="auto">
          <a:xfrm>
            <a:off x="395288" y="4292600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</a:t>
            </a:r>
          </a:p>
        </p:txBody>
      </p:sp>
      <p:pic>
        <p:nvPicPr>
          <p:cNvPr id="205842" name="Rectangle 11">
            <a:hlinkClick r:id="rId8" action="ppaction://program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4652963"/>
            <a:ext cx="1285875" cy="1143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8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171020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2991" y="1618944"/>
            <a:ext cx="3240087" cy="2351088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71022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3860800"/>
            <a:ext cx="3529012" cy="2300288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71012" name="Picture 4" descr="logo_tn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71016" name="Text Box 8"/>
          <p:cNvSpPr txBox="1">
            <a:spLocks noChangeArrowheads="1"/>
          </p:cNvSpPr>
          <p:nvPr/>
        </p:nvSpPr>
        <p:spPr bwMode="auto">
          <a:xfrm>
            <a:off x="466725" y="20605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LCD,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전자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전기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71017" name="Text Box 9"/>
          <p:cNvSpPr txBox="1">
            <a:spLocks noChangeArrowheads="1"/>
          </p:cNvSpPr>
          <p:nvPr/>
        </p:nvSpPr>
        <p:spPr bwMode="auto">
          <a:xfrm>
            <a:off x="468313" y="31416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동양강철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협심정밀외 다수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71018" name="Text Box 10"/>
          <p:cNvSpPr txBox="1">
            <a:spLocks noChangeArrowheads="1"/>
          </p:cNvSpPr>
          <p:nvPr/>
        </p:nvSpPr>
        <p:spPr bwMode="auto">
          <a:xfrm>
            <a:off x="395288" y="4292600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</a:t>
            </a:r>
          </a:p>
        </p:txBody>
      </p:sp>
      <p:pic>
        <p:nvPicPr>
          <p:cNvPr id="171024" name="Picture 1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688" y="2924175"/>
            <a:ext cx="1871662" cy="1820863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34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175121" name="Picture 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1628775"/>
            <a:ext cx="2476500" cy="25908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75123" name="Picture 1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4221163"/>
            <a:ext cx="2105025" cy="2162175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75109" name="Picture 5" descr="logo_tn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75113" name="Text Box 9"/>
          <p:cNvSpPr txBox="1">
            <a:spLocks noChangeArrowheads="1"/>
          </p:cNvSpPr>
          <p:nvPr/>
        </p:nvSpPr>
        <p:spPr bwMode="auto">
          <a:xfrm>
            <a:off x="466725" y="20605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롤성형기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75114" name="Text Box 10"/>
          <p:cNvSpPr txBox="1">
            <a:spLocks noChangeArrowheads="1"/>
          </p:cNvSpPr>
          <p:nvPr/>
        </p:nvSpPr>
        <p:spPr bwMode="auto">
          <a:xfrm>
            <a:off x="468313" y="3141663"/>
            <a:ext cx="40322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  <a:endParaRPr lang="en-US" altLang="ko-KR" sz="28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현대제철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포스코특수강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,KTM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테크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기연정공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,KT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롤외 다수</a:t>
            </a:r>
          </a:p>
        </p:txBody>
      </p:sp>
      <p:sp>
        <p:nvSpPr>
          <p:cNvPr id="175115" name="Text Box 11"/>
          <p:cNvSpPr txBox="1">
            <a:spLocks noChangeArrowheads="1"/>
          </p:cNvSpPr>
          <p:nvPr/>
        </p:nvSpPr>
        <p:spPr bwMode="auto">
          <a:xfrm>
            <a:off x="395288" y="46529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Quick-CADCAM</a:t>
            </a:r>
          </a:p>
        </p:txBody>
      </p:sp>
      <p:pic>
        <p:nvPicPr>
          <p:cNvPr id="175125" name="Picture 2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4005263"/>
            <a:ext cx="2559050" cy="23622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4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180240" name="Picture 16" descr="TapaRadiador_04_newi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824" y="1606550"/>
            <a:ext cx="4000500" cy="2686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0229" name="Picture 5" descr="logo_tn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466725" y="20605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금형제작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80234" name="Text Box 10"/>
          <p:cNvSpPr txBox="1">
            <a:spLocks noChangeArrowheads="1"/>
          </p:cNvSpPr>
          <p:nvPr/>
        </p:nvSpPr>
        <p:spPr bwMode="auto">
          <a:xfrm>
            <a:off x="468313" y="31416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  <a:endParaRPr lang="en-US" altLang="ko-KR" sz="28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우원산업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삼원정밀외 다수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80235" name="Text Box 11"/>
          <p:cNvSpPr txBox="1">
            <a:spLocks noChangeArrowheads="1"/>
          </p:cNvSpPr>
          <p:nvPr/>
        </p:nvSpPr>
        <p:spPr bwMode="auto">
          <a:xfrm>
            <a:off x="395288" y="4292600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</a:t>
            </a:r>
          </a:p>
        </p:txBody>
      </p:sp>
      <p:pic>
        <p:nvPicPr>
          <p:cNvPr id="180242" name="Picture 18" descr="mv_11_sma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860800"/>
            <a:ext cx="4000500" cy="2570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97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184334" name="Picture 14" descr="HolesCrossingFly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341438"/>
            <a:ext cx="4000500" cy="2562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24" name="Picture 4" descr="logo_tn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6" name="Text Box 6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466725" y="20605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몰드 베이스 가공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468313" y="3141663"/>
            <a:ext cx="40322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  <a:endParaRPr lang="en-US" altLang="ko-KR" sz="28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테일몰드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미래정공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동성정밀 외 다수</a:t>
            </a:r>
            <a:endParaRPr lang="en-US" altLang="ko-KR" sz="20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84330" name="Text Box 10"/>
          <p:cNvSpPr txBox="1">
            <a:spLocks noChangeArrowheads="1"/>
          </p:cNvSpPr>
          <p:nvPr/>
        </p:nvSpPr>
        <p:spPr bwMode="auto">
          <a:xfrm>
            <a:off x="468313" y="4508500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Quick-CADCAM</a:t>
            </a:r>
          </a:p>
        </p:txBody>
      </p:sp>
      <p:pic>
        <p:nvPicPr>
          <p:cNvPr id="184336" name="Picture 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3789363"/>
            <a:ext cx="2514600" cy="2582862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91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188429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1628775"/>
            <a:ext cx="2232025" cy="2195512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88420" name="Picture 4" descr="logo_tn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88423" name="Text Box 7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88424" name="Text Box 8"/>
          <p:cNvSpPr txBox="1">
            <a:spLocks noChangeArrowheads="1"/>
          </p:cNvSpPr>
          <p:nvPr/>
        </p:nvSpPr>
        <p:spPr bwMode="auto">
          <a:xfrm>
            <a:off x="466725" y="20605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완구류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68313" y="31416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  <a:endParaRPr lang="en-US" altLang="ko-KR" sz="28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아카데미과학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국제정밀외 다수</a:t>
            </a:r>
          </a:p>
        </p:txBody>
      </p:sp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468313" y="4292600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TopSolid’Cam</a:t>
            </a:r>
          </a:p>
        </p:txBody>
      </p:sp>
      <p:pic>
        <p:nvPicPr>
          <p:cNvPr id="188432" name="Picture 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4076700"/>
            <a:ext cx="2592388" cy="219075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01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www.themegallery.com</a:t>
            </a: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190478" name="Picture 1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557338"/>
            <a:ext cx="2398712" cy="23622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90480" name="Picture 1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1950" y="1524000"/>
            <a:ext cx="2487613" cy="23622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90468" name="Picture 4" descr="logo_tn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90471" name="Text Box 7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90472" name="Text Box 8"/>
          <p:cNvSpPr txBox="1">
            <a:spLocks noChangeArrowheads="1"/>
          </p:cNvSpPr>
          <p:nvPr/>
        </p:nvSpPr>
        <p:spPr bwMode="auto">
          <a:xfrm>
            <a:off x="466725" y="20605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자동차휠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468313" y="35734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  <a:endParaRPr lang="en-US" altLang="ko-KR" sz="28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성호오토모티브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진성메텍외 다수</a:t>
            </a:r>
          </a:p>
        </p:txBody>
      </p:sp>
      <p:sp>
        <p:nvSpPr>
          <p:cNvPr id="190474" name="Text Box 10"/>
          <p:cNvSpPr txBox="1">
            <a:spLocks noChangeArrowheads="1"/>
          </p:cNvSpPr>
          <p:nvPr/>
        </p:nvSpPr>
        <p:spPr bwMode="auto">
          <a:xfrm>
            <a:off x="468313" y="458152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Quick-CADCAM</a:t>
            </a:r>
          </a:p>
        </p:txBody>
      </p:sp>
      <p:pic>
        <p:nvPicPr>
          <p:cNvPr id="190484" name="Picture 2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4338" y="4038600"/>
            <a:ext cx="2382837" cy="2362200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7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28" name="Picture 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2313" y="3789363"/>
            <a:ext cx="3341687" cy="2505075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196626" name="Picture 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341438"/>
            <a:ext cx="4000500" cy="3011487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96614" name="Picture 6" descr="logo_tn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43650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581775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3708400" y="1844675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4500563" y="16287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466725" y="2060575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건드릴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468313" y="3141663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  <a:endParaRPr lang="en-US" altLang="ko-KR" sz="28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명도정밀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,YDP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외 다수</a:t>
            </a:r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468313" y="4292600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Quick-CADCAM</a:t>
            </a:r>
          </a:p>
        </p:txBody>
      </p:sp>
    </p:spTree>
    <p:extLst>
      <p:ext uri="{BB962C8B-B14F-4D97-AF65-F5344CB8AC3E}">
        <p14:creationId xmlns:p14="http://schemas.microsoft.com/office/powerpoint/2010/main" val="36516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2916188" y="404664"/>
            <a:ext cx="2303884" cy="1066800"/>
          </a:xfrm>
        </p:spPr>
        <p:txBody>
          <a:bodyPr/>
          <a:lstStyle/>
          <a:p>
            <a:r>
              <a:rPr lang="en-US" altLang="ko-KR" b="1" dirty="0" smtClean="0">
                <a:latin typeface="HY견고딕" pitchFamily="18" charset="-127"/>
                <a:ea typeface="HY견고딕" pitchFamily="18" charset="-127"/>
              </a:rPr>
              <a:t>V7.4 </a:t>
            </a:r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기능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32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Mill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7504" y="1620375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CAM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기능 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포켓</a:t>
            </a:r>
            <a:r>
              <a:rPr lang="en-US" altLang="ko-KR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dirty="0" smtClean="0">
                <a:solidFill>
                  <a:schemeClr val="bg1">
                    <a:lumMod val="10000"/>
                  </a:schemeClr>
                </a:solidFill>
                <a:latin typeface="HY견고딕" pitchFamily="18" charset="-127"/>
                <a:ea typeface="HY견고딕" pitchFamily="18" charset="-127"/>
              </a:rPr>
              <a:t>가공 및 조각 모듈 기능 개선 추가</a:t>
            </a:r>
            <a:endParaRPr lang="ko-KR" alt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72816"/>
            <a:ext cx="2831232" cy="212342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149080"/>
            <a:ext cx="2808312" cy="21062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956" y="4941168"/>
            <a:ext cx="4752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사용자 정의 높이에서 </a:t>
            </a:r>
            <a:r>
              <a:rPr lang="en-US" altLang="ko-KR" dirty="0"/>
              <a:t>2d </a:t>
            </a:r>
            <a:r>
              <a:rPr lang="ko-KR" altLang="en-US" dirty="0"/>
              <a:t>드라이브 커브 내측을 </a:t>
            </a:r>
            <a:r>
              <a:rPr lang="en-US" altLang="ko-KR" dirty="0" smtClean="0"/>
              <a:t>2.5d </a:t>
            </a:r>
            <a:r>
              <a:rPr lang="ko-KR" altLang="en-US" dirty="0" smtClean="0"/>
              <a:t>조각합니다</a:t>
            </a:r>
            <a:r>
              <a:rPr lang="en-US" altLang="ko-KR" dirty="0"/>
              <a:t>. </a:t>
            </a:r>
          </a:p>
          <a:p>
            <a:r>
              <a:rPr lang="ko-KR" altLang="en-US" dirty="0" err="1"/>
              <a:t>황삭</a:t>
            </a:r>
            <a:r>
              <a:rPr lang="ko-KR" altLang="en-US" dirty="0"/>
              <a:t> 및 </a:t>
            </a:r>
            <a:r>
              <a:rPr lang="ko-KR" altLang="en-US" dirty="0" err="1"/>
              <a:t>정삭</a:t>
            </a:r>
            <a:r>
              <a:rPr lang="ko-KR" altLang="en-US" dirty="0"/>
              <a:t> 조각 사이클이 지원됩니다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994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날짜 개체 틀 5"/>
          <p:cNvSpPr>
            <a:spLocks noGrp="1"/>
          </p:cNvSpPr>
          <p:nvPr>
            <p:ph type="dt" sz="half" idx="10"/>
          </p:nvPr>
        </p:nvSpPr>
        <p:spPr>
          <a:xfrm>
            <a:off x="445991" y="6627381"/>
            <a:ext cx="2133600" cy="244475"/>
          </a:xfrm>
        </p:spPr>
        <p:txBody>
          <a:bodyPr/>
          <a:lstStyle/>
          <a:p>
            <a:r>
              <a:rPr lang="en-US" altLang="ko-KR"/>
              <a:t>www.themegallery.com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588991" y="471056"/>
            <a:ext cx="7010400" cy="685800"/>
          </a:xfrm>
        </p:spPr>
        <p:txBody>
          <a:bodyPr/>
          <a:lstStyle/>
          <a:p>
            <a:pPr algn="ctr"/>
            <a:r>
              <a:rPr lang="ko-KR" altLang="en-US">
                <a:ea typeface="돋움" pitchFamily="50" charset="-127"/>
              </a:rPr>
              <a:t>분야별 적용사례</a:t>
            </a:r>
          </a:p>
        </p:txBody>
      </p:sp>
      <p:pic>
        <p:nvPicPr>
          <p:cNvPr id="200723" name="Picture 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8854" y="1574369"/>
            <a:ext cx="3048000" cy="1895475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200720" name="Picture 1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5391" y="1574369"/>
            <a:ext cx="2016125" cy="1927225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200709" name="Picture 5" descr="logo_tn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21" y="6236855"/>
            <a:ext cx="20510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4" y="6671831"/>
            <a:ext cx="1728787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3697191" y="1934731"/>
            <a:ext cx="3887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4489354" y="1718831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latin typeface="HY견고딕" pitchFamily="18" charset="-127"/>
            </a:endParaRPr>
          </a:p>
        </p:txBody>
      </p:sp>
      <p:sp>
        <p:nvSpPr>
          <p:cNvPr id="200713" name="Text Box 9"/>
          <p:cNvSpPr txBox="1">
            <a:spLocks noChangeArrowheads="1"/>
          </p:cNvSpPr>
          <p:nvPr/>
        </p:nvSpPr>
        <p:spPr bwMode="auto">
          <a:xfrm>
            <a:off x="455516" y="2150631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적용분야</a:t>
            </a: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라우터 조각가공</a:t>
            </a:r>
            <a:endParaRPr lang="ko-KR" altLang="en-US" sz="200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200714" name="Text Box 10"/>
          <p:cNvSpPr txBox="1">
            <a:spLocks noChangeArrowheads="1"/>
          </p:cNvSpPr>
          <p:nvPr/>
        </p:nvSpPr>
        <p:spPr bwMode="auto">
          <a:xfrm>
            <a:off x="457104" y="3231719"/>
            <a:ext cx="40322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적용회사</a:t>
            </a:r>
            <a:endParaRPr lang="en-US" altLang="ko-KR" sz="2800">
              <a:effectLst>
                <a:outerShdw blurRad="38100" dist="38100" dir="2700000" algn="tl">
                  <a:srgbClr val="C0C0C0"/>
                </a:outerShdw>
              </a:effectLst>
              <a:latin typeface="돋움" pitchFamily="50" charset="-127"/>
              <a:ea typeface="돋움" pitchFamily="50" charset="-127"/>
            </a:endParaRPr>
          </a:p>
          <a:p>
            <a:pPr>
              <a:spcBef>
                <a:spcPct val="50000"/>
              </a:spcBef>
            </a:pP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푸른티엔에스</a:t>
            </a: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,</a:t>
            </a:r>
            <a:r>
              <a:rPr lang="ko-KR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아톰상사외 다수</a:t>
            </a:r>
          </a:p>
        </p:txBody>
      </p:sp>
      <p:sp>
        <p:nvSpPr>
          <p:cNvPr id="200715" name="Text Box 11"/>
          <p:cNvSpPr txBox="1">
            <a:spLocks noChangeArrowheads="1"/>
          </p:cNvSpPr>
          <p:nvPr/>
        </p:nvSpPr>
        <p:spPr bwMode="auto">
          <a:xfrm>
            <a:off x="457104" y="4382656"/>
            <a:ext cx="40322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</a:rPr>
              <a:t>■</a:t>
            </a:r>
            <a:r>
              <a:rPr lang="ko-KR" altLang="en-US">
                <a:latin typeface="HY견고딕" pitchFamily="18" charset="-127"/>
              </a:rPr>
              <a:t> </a:t>
            </a:r>
            <a:r>
              <a:rPr lang="ko-K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적용프로그램</a:t>
            </a:r>
          </a:p>
          <a:p>
            <a:pPr>
              <a:spcBef>
                <a:spcPct val="50000"/>
              </a:spcBef>
            </a:pPr>
            <a:r>
              <a:rPr lang="en-US" altLang="ko-KR" sz="2000">
                <a:effectLst>
                  <a:outerShdw blurRad="38100" dist="38100" dir="2700000" algn="tl">
                    <a:srgbClr val="C0C0C0"/>
                  </a:outerShdw>
                </a:effectLst>
                <a:latin typeface="돋움" pitchFamily="50" charset="-127"/>
                <a:ea typeface="돋움" pitchFamily="50" charset="-127"/>
              </a:rPr>
              <a:t>Quick-CADCAM</a:t>
            </a:r>
          </a:p>
        </p:txBody>
      </p:sp>
      <p:pic>
        <p:nvPicPr>
          <p:cNvPr id="200725" name="Picture 21" descr="vcarve_letter_t_animated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0434" y="3538105"/>
            <a:ext cx="2586037" cy="2665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0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0">
      <a:dk1>
        <a:srgbClr val="336699"/>
      </a:dk1>
      <a:lt1>
        <a:srgbClr val="CCECFF"/>
      </a:lt1>
      <a:dk2>
        <a:srgbClr val="CCFF66"/>
      </a:dk2>
      <a:lt2>
        <a:srgbClr val="336699"/>
      </a:lt2>
      <a:accent1>
        <a:srgbClr val="DFF3FF"/>
      </a:accent1>
      <a:accent2>
        <a:srgbClr val="A6B84A"/>
      </a:accent2>
      <a:accent3>
        <a:srgbClr val="E2F4FF"/>
      </a:accent3>
      <a:accent4>
        <a:srgbClr val="2A5682"/>
      </a:accent4>
      <a:accent5>
        <a:srgbClr val="ECF8FF"/>
      </a:accent5>
      <a:accent6>
        <a:srgbClr val="96A642"/>
      </a:accent6>
      <a:hlink>
        <a:srgbClr val="73B5CF"/>
      </a:hlink>
      <a:folHlink>
        <a:srgbClr val="00808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0">
          <a:gsLst>
            <a:gs pos="0">
              <a:srgbClr val="AFC3EB"/>
            </a:gs>
            <a:gs pos="100000">
              <a:srgbClr val="FCFDFE"/>
            </a:gs>
          </a:gsLst>
          <a:lin ang="5400000" scaled="1"/>
        </a:gradFill>
        <a:ln w="3175">
          <a:solidFill>
            <a:srgbClr val="225E74"/>
          </a:solidFill>
          <a:miter lim="800000"/>
          <a:headEnd/>
          <a:tailEnd/>
        </a:ln>
        <a:effectLst/>
        <a:sp3d z="76200" prstMaterial="metal">
          <a:bevelT prst="relaxedInset"/>
          <a:bevelB w="215900" h="209550" prst="coolSlant"/>
        </a:sp3d>
        <a:extLst>
          <a:ext uri="{AF507438-7753-43E0-B8FC-AC1667EBCBE1}">
            <a14:hiddenEffects xmlns:a14="http://schemas.microsoft.com/office/drawing/2010/main">
              <a:effectLst>
                <a:outerShdw dist="17961" dir="2700000" algn="ctr" rotWithShape="0">
                  <a:srgbClr val="143846"/>
                </a:outerShdw>
              </a:effectLst>
            </a14:hiddenEffects>
          </a:ext>
        </a:extLst>
      </a:spPr>
      <a:bodyPr wrap="none" lIns="90000" tIns="46800" rIns="90000" bIns="46800" anchor="ctr"/>
      <a:lstStyle>
        <a:defPPr>
          <a:defRPr dirty="0">
            <a:latin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파란색 플라이휠 디자인 서식 파일</Template>
  <TotalTime>5408</TotalTime>
  <Words>3547</Words>
  <Application>Microsoft Office PowerPoint</Application>
  <PresentationFormat>화면 슬라이드 쇼(4:3)</PresentationFormat>
  <Paragraphs>823</Paragraphs>
  <Slides>90</Slides>
  <Notes>31</Notes>
  <HiddenSlides>0</HiddenSlides>
  <MMClips>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90</vt:i4>
      </vt:variant>
    </vt:vector>
  </HeadingPairs>
  <TitlesOfParts>
    <vt:vector size="100" baseType="lpstr">
      <vt:lpstr>HY견고딕</vt:lpstr>
      <vt:lpstr>굴림</vt:lpstr>
      <vt:lpstr>돋움</vt:lpstr>
      <vt:lpstr>맑은 고딕</vt:lpstr>
      <vt:lpstr>Arial</vt:lpstr>
      <vt:lpstr>Arial Black</vt:lpstr>
      <vt:lpstr>Verdana</vt:lpstr>
      <vt:lpstr>Wingdings</vt:lpstr>
      <vt:lpstr>Default Design</vt:lpstr>
      <vt:lpstr>Photo Editor 사진</vt:lpstr>
      <vt:lpstr>PowerPoint 프레젠테이션</vt:lpstr>
      <vt:lpstr>PowerPoint 프레젠테이션</vt:lpstr>
      <vt:lpstr>PowerPoint 프레젠테이션</vt:lpstr>
      <vt:lpstr>회사소개</vt:lpstr>
      <vt:lpstr>회사 소개</vt:lpstr>
      <vt:lpstr>회사 소개</vt:lpstr>
      <vt:lpstr>  당사 CAM 모듈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V7.4 기능</vt:lpstr>
      <vt:lpstr>V8 기능</vt:lpstr>
      <vt:lpstr>V8 기능</vt:lpstr>
      <vt:lpstr>V8 기능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개발실적</vt:lpstr>
      <vt:lpstr>VX 380T&amp;VX420T</vt:lpstr>
      <vt:lpstr>HV 560M</vt:lpstr>
      <vt:lpstr>HV 560M</vt:lpstr>
      <vt:lpstr>VX750M</vt:lpstr>
      <vt:lpstr>KH63HG</vt:lpstr>
      <vt:lpstr>터닝센터 1</vt:lpstr>
      <vt:lpstr>터닝센터 2</vt:lpstr>
      <vt:lpstr>SKT 21LM</vt:lpstr>
      <vt:lpstr>SKT 250TTSY</vt:lpstr>
      <vt:lpstr>분야별 적용사례</vt:lpstr>
      <vt:lpstr>분야별 적용사례</vt:lpstr>
      <vt:lpstr>분야별 적용사례</vt:lpstr>
      <vt:lpstr>분야별 적용사례</vt:lpstr>
      <vt:lpstr>분야별 적용사례</vt:lpstr>
      <vt:lpstr>분야별 적용사례</vt:lpstr>
      <vt:lpstr>분야별 적용사례</vt:lpstr>
      <vt:lpstr>분야별 적용사례</vt:lpstr>
      <vt:lpstr>분야별 적용사례</vt:lpstr>
      <vt:lpstr>분야별 적용사례</vt:lpstr>
      <vt:lpstr>분야별 적용사례</vt:lpstr>
      <vt:lpstr>분야별 적용사례</vt:lpstr>
      <vt:lpstr>분야별 적용사례</vt:lpstr>
      <vt:lpstr>분야별 적용사례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psjnt</dc:creator>
  <cp:lastModifiedBy>Seungwoo Lee</cp:lastModifiedBy>
  <cp:revision>220</cp:revision>
  <cp:lastPrinted>2013-04-02T00:05:22Z</cp:lastPrinted>
  <dcterms:created xsi:type="dcterms:W3CDTF">2013-03-21T00:01:09Z</dcterms:created>
  <dcterms:modified xsi:type="dcterms:W3CDTF">2014-12-08T07:28:09Z</dcterms:modified>
</cp:coreProperties>
</file>